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27"/>
  </p:notesMasterIdLst>
  <p:handoutMasterIdLst>
    <p:handoutMasterId r:id="rId28"/>
  </p:handoutMasterIdLst>
  <p:sldIdLst>
    <p:sldId id="546" r:id="rId2"/>
    <p:sldId id="579" r:id="rId3"/>
    <p:sldId id="582" r:id="rId4"/>
    <p:sldId id="575" r:id="rId5"/>
    <p:sldId id="581" r:id="rId6"/>
    <p:sldId id="583" r:id="rId7"/>
    <p:sldId id="586" r:id="rId8"/>
    <p:sldId id="587" r:id="rId9"/>
    <p:sldId id="576" r:id="rId10"/>
    <p:sldId id="584" r:id="rId11"/>
    <p:sldId id="580" r:id="rId12"/>
    <p:sldId id="585" r:id="rId13"/>
    <p:sldId id="588" r:id="rId14"/>
    <p:sldId id="589" r:id="rId15"/>
    <p:sldId id="590" r:id="rId16"/>
    <p:sldId id="591" r:id="rId17"/>
    <p:sldId id="592" r:id="rId18"/>
    <p:sldId id="593" r:id="rId19"/>
    <p:sldId id="599" r:id="rId20"/>
    <p:sldId id="594" r:id="rId21"/>
    <p:sldId id="595" r:id="rId22"/>
    <p:sldId id="596" r:id="rId23"/>
    <p:sldId id="597" r:id="rId24"/>
    <p:sldId id="598" r:id="rId25"/>
    <p:sldId id="267"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346"/>
    <a:srgbClr val="EF4728"/>
    <a:srgbClr val="FF7E79"/>
    <a:srgbClr val="80210E"/>
    <a:srgbClr val="F8CDC4"/>
    <a:srgbClr val="E43C1A"/>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62" autoAdjust="0"/>
    <p:restoredTop sz="92954"/>
  </p:normalViewPr>
  <p:slideViewPr>
    <p:cSldViewPr snapToGrid="0">
      <p:cViewPr varScale="1">
        <p:scale>
          <a:sx n="69" d="100"/>
          <a:sy n="69" d="100"/>
        </p:scale>
        <p:origin x="852" y="72"/>
      </p:cViewPr>
      <p:guideLst>
        <p:guide orient="horz" pos="2160"/>
        <p:guide pos="3840"/>
      </p:guideLst>
    </p:cSldViewPr>
  </p:slideViewPr>
  <p:notesTextViewPr>
    <p:cViewPr>
      <p:scale>
        <a:sx n="1" d="1"/>
        <a:sy n="1" d="1"/>
      </p:scale>
      <p:origin x="0" y="0"/>
    </p:cViewPr>
  </p:notesTextViewPr>
  <p:sorterViewPr>
    <p:cViewPr>
      <p:scale>
        <a:sx n="100" d="100"/>
        <a:sy n="100" d="100"/>
      </p:scale>
      <p:origin x="0" y="-93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DCAC85-4D9A-A54F-8756-5A45D5D449E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E6C9377-EA2A-BC49-813B-E009E7C25A9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707D429-8342-5C4B-9D7B-B58AB6EA9D75}" type="datetimeFigureOut">
              <a:rPr lang="en-US" smtClean="0"/>
              <a:t>10/12/2023</a:t>
            </a:fld>
            <a:endParaRPr lang="en-US"/>
          </a:p>
        </p:txBody>
      </p:sp>
      <p:sp>
        <p:nvSpPr>
          <p:cNvPr id="4" name="Footer Placeholder 3">
            <a:extLst>
              <a:ext uri="{FF2B5EF4-FFF2-40B4-BE49-F238E27FC236}">
                <a16:creationId xmlns:a16="http://schemas.microsoft.com/office/drawing/2014/main" xmlns="" id="{FDA85C8A-3676-3F42-BFAA-4C4AB8A9397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8666CA7-3A8C-B244-AE9F-6FBE0BBCA6E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6471A86-F7D8-F146-8389-8DA4F24EB34E}" type="slidenum">
              <a:rPr lang="en-US" smtClean="0"/>
              <a:t>‹#›</a:t>
            </a:fld>
            <a:endParaRPr lang="en-US"/>
          </a:p>
        </p:txBody>
      </p:sp>
    </p:spTree>
    <p:extLst>
      <p:ext uri="{BB962C8B-B14F-4D97-AF65-F5344CB8AC3E}">
        <p14:creationId xmlns:p14="http://schemas.microsoft.com/office/powerpoint/2010/main" val="26273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10/12/2023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25</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844828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85680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33285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31777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848007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132196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2958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26129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4311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13834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424016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77344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694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796290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40344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10/12/2023</a:t>
            </a:fld>
            <a:endParaRPr lang="en-US" dirty="0"/>
          </a:p>
        </p:txBody>
      </p:sp>
    </p:spTree>
    <p:extLst>
      <p:ext uri="{BB962C8B-B14F-4D97-AF65-F5344CB8AC3E}">
        <p14:creationId xmlns:p14="http://schemas.microsoft.com/office/powerpoint/2010/main" val="410494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10/12/2023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2721784"/>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28246" y="2571794"/>
            <a:ext cx="9202445"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smtClean="0">
              <a:solidFill>
                <a:srgbClr val="C00000"/>
              </a:solidFill>
              <a:latin typeface="Britannic Bold" charset="0"/>
            </a:endParaRPr>
          </a:p>
          <a:p>
            <a:pPr marL="764540" marR="679450">
              <a:lnSpc>
                <a:spcPts val="3215"/>
              </a:lnSpc>
              <a:spcBef>
                <a:spcPts val="15"/>
              </a:spcBef>
            </a:pPr>
            <a:r>
              <a:rPr lang="en-US" sz="3600" b="1" dirty="0" smtClean="0">
                <a:solidFill>
                  <a:srgbClr val="C00000"/>
                </a:solidFill>
                <a:latin typeface="Times New Roman" pitchFamily="18" charset="0"/>
                <a:cs typeface="Times New Roman" pitchFamily="18" charset="0"/>
              </a:rPr>
              <a:t>HISTORY OF THE EMERGENCE OF  INDEPENDENT BANGLADESH</a:t>
            </a:r>
            <a:endParaRPr lang="en-US" sz="3600" b="1" dirty="0">
              <a:solidFill>
                <a:srgbClr val="C00000"/>
              </a:solidFill>
              <a:latin typeface="Times New Roman" pitchFamily="18" charset="0"/>
              <a:cs typeface="Times New Roman" pitchFamily="18" charset="0"/>
            </a:endParaRPr>
          </a:p>
        </p:txBody>
      </p:sp>
      <p:sp>
        <p:nvSpPr>
          <p:cNvPr id="5" name="TextBox 4"/>
          <p:cNvSpPr txBox="1"/>
          <p:nvPr/>
        </p:nvSpPr>
        <p:spPr>
          <a:xfrm>
            <a:off x="1260438" y="4331990"/>
            <a:ext cx="8063671"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Abdul </a:t>
            </a:r>
            <a:r>
              <a:rPr lang="en-US" sz="2800" b="1" dirty="0" err="1">
                <a:solidFill>
                  <a:srgbClr val="80210E"/>
                </a:solidFill>
                <a:latin typeface="Times New Roman" pitchFamily="18" charset="0"/>
                <a:ea typeface="Britannic Bold" charset="0"/>
                <a:cs typeface="Times New Roman" pitchFamily="18" charset="0"/>
              </a:rPr>
              <a:t>Alim</a:t>
            </a:r>
            <a:endParaRPr lang="en-US" sz="2800" b="1" dirty="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300" dirty="0">
                <a:latin typeface="Times New Roman" pitchFamily="18" charset="0"/>
                <a:cs typeface="Times New Roman" pitchFamily="18" charset="0"/>
              </a:rPr>
              <a:t>Email:doctorabdulalim64@gmail.com</a:t>
            </a: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01718-787466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a16="http://schemas.microsoft.com/office/drawing/2014/main" xmlns=""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a16="http://schemas.microsoft.com/office/drawing/2014/main" xmlns=""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p:spPr>
      </p:pic>
    </p:spTree>
    <p:extLst>
      <p:ext uri="{BB962C8B-B14F-4D97-AF65-F5344CB8AC3E}">
        <p14:creationId xmlns:p14="http://schemas.microsoft.com/office/powerpoint/2010/main" val="2391907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latin typeface="Times New Roman" panose="02020603050405020304" pitchFamily="18" charset="0"/>
                <a:cs typeface="Times New Roman" panose="02020603050405020304" pitchFamily="18" charset="0"/>
              </a:rPr>
              <a:t/>
            </a:r>
            <a:br>
              <a:rPr lang="en-US"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BATTLE </a:t>
            </a:r>
            <a:r>
              <a:rPr lang="en-US" b="1" dirty="0">
                <a:solidFill>
                  <a:srgbClr val="C00000"/>
                </a:solidFill>
                <a:latin typeface="Times New Roman" panose="02020603050405020304" pitchFamily="18" charset="0"/>
                <a:cs typeface="Times New Roman" panose="02020603050405020304" pitchFamily="18" charset="0"/>
              </a:rPr>
              <a:t>OF PLASSEY RESULT</a:t>
            </a:r>
            <a:endParaRPr lang="en-US" dirty="0"/>
          </a:p>
        </p:txBody>
      </p:sp>
      <p:sp>
        <p:nvSpPr>
          <p:cNvPr id="3" name="Content Placeholder 2"/>
          <p:cNvSpPr>
            <a:spLocks noGrp="1"/>
          </p:cNvSpPr>
          <p:nvPr>
            <p:ph idx="1"/>
          </p:nvPr>
        </p:nvSpPr>
        <p:spPr>
          <a:xfrm>
            <a:off x="498764" y="2160589"/>
            <a:ext cx="4959927" cy="3519775"/>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Following the Battle of Plassey, Bengali trade and commerce were exclusively controlled by the British corporation. As a result, Bengal, once a prosperous province of the Mughal Empire, began to become a place of Hunger, Famine, and Deprivation.</a:t>
            </a:r>
          </a:p>
          <a:p>
            <a:pPr algn="just"/>
            <a:r>
              <a:rPr lang="en-US" dirty="0">
                <a:solidFill>
                  <a:schemeClr val="tx1"/>
                </a:solidFill>
                <a:latin typeface="Times New Roman" panose="02020603050405020304" pitchFamily="18" charset="0"/>
                <a:cs typeface="Times New Roman" panose="02020603050405020304" pitchFamily="18" charset="0"/>
              </a:rPr>
              <a:t>The British Company understood after the Battle of Plassey that the Indian people could assist them in conquering India because they had no idea of nationalism and that this revealed the moral weakness of the Indian people.</a:t>
            </a:r>
          </a:p>
          <a:p>
            <a:endParaRPr lang="en-US" dirty="0"/>
          </a:p>
        </p:txBody>
      </p:sp>
      <p:pic>
        <p:nvPicPr>
          <p:cNvPr id="7172" name="Picture 4" descr="Battle of Plassey: Causes, Events and Result &gt; GK Ran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780" y="2160588"/>
            <a:ext cx="3823855" cy="327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05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PLASSEY SIGNIFICANCE</a:t>
            </a:r>
            <a:r>
              <a:rPr lang="en-US" dirty="0" smtClean="0"/>
              <a:t/>
            </a:r>
            <a:br>
              <a:rPr lang="en-US" dirty="0" smtClean="0"/>
            </a:br>
            <a:endParaRPr lang="en-US" dirty="0"/>
          </a:p>
        </p:txBody>
      </p:sp>
      <p:sp>
        <p:nvSpPr>
          <p:cNvPr id="3" name="Content Placeholder 2"/>
          <p:cNvSpPr>
            <a:spLocks noGrp="1"/>
          </p:cNvSpPr>
          <p:nvPr>
            <p:ph idx="1"/>
          </p:nvPr>
        </p:nvSpPr>
        <p:spPr>
          <a:xfrm>
            <a:off x="677335" y="2160589"/>
            <a:ext cx="4850630" cy="3478211"/>
          </a:xfrm>
        </p:spPr>
        <p:txBody>
          <a:bodyPr>
            <a:normAutofit/>
          </a:bodyPr>
          <a:lstStyle/>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Transfer of Power was a result of the Battle of Plassey, which is why it is significant.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rose to the position of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Bengal after the Battle of Plassey.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was a puppet of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the firm employed him merely to meet its financial requirements. Therefore, that business could swiftly push its colonial interests. The corporation was Imperial, thus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was unable to satisfy its rapacious demands.</a:t>
            </a:r>
          </a:p>
          <a:p>
            <a:endParaRPr lang="en-US" dirty="0"/>
          </a:p>
        </p:txBody>
      </p:sp>
      <p:pic>
        <p:nvPicPr>
          <p:cNvPr id="8194" name="Picture 2" descr="Is the Battle of Palashi so significant in the history of Beng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492" y="2160589"/>
            <a:ext cx="3657600" cy="34782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4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
            </a:r>
            <a:br>
              <a:rPr lang="en-US"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BATTLE OF PLASSEY SIGNIFICANCE</a:t>
            </a:r>
            <a:endParaRPr lang="en-US" dirty="0"/>
          </a:p>
        </p:txBody>
      </p:sp>
      <p:sp>
        <p:nvSpPr>
          <p:cNvPr id="3" name="Content Placeholder 2"/>
          <p:cNvSpPr>
            <a:spLocks noGrp="1"/>
          </p:cNvSpPr>
          <p:nvPr>
            <p:ph idx="1"/>
          </p:nvPr>
        </p:nvSpPr>
        <p:spPr>
          <a:xfrm>
            <a:off x="677334" y="2160590"/>
            <a:ext cx="4628957" cy="3464356"/>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thus began to become less important in the company’s imperial game. To discredit him, it was said that he had conspired with the Dutch, but the truth was that he had failed to pay the vast sum of money the corporation had requested.</a:t>
            </a:r>
          </a:p>
          <a:p>
            <a:pPr algn="just"/>
            <a:r>
              <a:rPr lang="en-US" dirty="0">
                <a:solidFill>
                  <a:schemeClr val="tx1"/>
                </a:solidFill>
                <a:latin typeface="Times New Roman" panose="02020603050405020304" pitchFamily="18" charset="0"/>
                <a:cs typeface="Times New Roman" panose="02020603050405020304" pitchFamily="18" charset="0"/>
              </a:rPr>
              <a:t>A deal was reached between the British firm and Mir </a:t>
            </a:r>
            <a:r>
              <a:rPr lang="en-US" dirty="0" err="1">
                <a:solidFill>
                  <a:schemeClr val="tx1"/>
                </a:solidFill>
                <a:latin typeface="Times New Roman" panose="02020603050405020304" pitchFamily="18" charset="0"/>
                <a:cs typeface="Times New Roman" panose="02020603050405020304" pitchFamily="18" charset="0"/>
              </a:rPr>
              <a:t>Kasim</a:t>
            </a:r>
            <a:r>
              <a:rPr lang="en-US" dirty="0">
                <a:solidFill>
                  <a:schemeClr val="tx1"/>
                </a:solidFill>
                <a:latin typeface="Times New Roman" panose="02020603050405020304" pitchFamily="18" charset="0"/>
                <a:cs typeface="Times New Roman" panose="02020603050405020304" pitchFamily="18" charset="0"/>
              </a:rPr>
              <a:t> as a result, and in September 1760, control was transferred. Some historians viewed this change in power in Bengal as a precursor to a revolution.</a:t>
            </a:r>
          </a:p>
          <a:p>
            <a:endParaRPr lang="en-US" dirty="0"/>
          </a:p>
        </p:txBody>
      </p:sp>
      <p:pic>
        <p:nvPicPr>
          <p:cNvPr id="9220" name="Picture 4" descr="Battle of Plasse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691" y="2160589"/>
            <a:ext cx="3962400" cy="3464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90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BUXAR</a:t>
            </a:r>
            <a:r>
              <a:rPr lang="en-US" dirty="0"/>
              <a:t/>
            </a:r>
            <a:br>
              <a:rPr lang="en-US" dirty="0"/>
            </a:br>
            <a:endParaRPr lang="en-US" dirty="0"/>
          </a:p>
        </p:txBody>
      </p:sp>
      <p:sp>
        <p:nvSpPr>
          <p:cNvPr id="3" name="Content Placeholder 2"/>
          <p:cNvSpPr>
            <a:spLocks noGrp="1"/>
          </p:cNvSpPr>
          <p:nvPr>
            <p:ph idx="1"/>
          </p:nvPr>
        </p:nvSpPr>
        <p:spPr>
          <a:xfrm>
            <a:off x="401782" y="1801091"/>
            <a:ext cx="4502727" cy="4240271"/>
          </a:xfrm>
        </p:spPr>
        <p:txBody>
          <a:bodyPr>
            <a:normAutofit lnSpcReduction="10000"/>
          </a:bodyPr>
          <a:lstStyle/>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was one of the pivotal conflicts in India’s history and its lengthy alliance with British Colonial forces. British hegemony over the local kingdoms in the Indian subcontinent was successfully established during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1764 War.</a:t>
            </a:r>
          </a:p>
          <a:p>
            <a:pPr algn="just"/>
            <a:r>
              <a:rPr lang="en-US" dirty="0" smtClean="0">
                <a:solidFill>
                  <a:schemeClr val="tx1"/>
                </a:solidFill>
                <a:latin typeface="Times New Roman" panose="02020603050405020304" pitchFamily="18" charset="0"/>
                <a:cs typeface="Times New Roman" panose="02020603050405020304" pitchFamily="18" charset="0"/>
              </a:rPr>
              <a:t>On </a:t>
            </a:r>
            <a:r>
              <a:rPr lang="en-US" dirty="0">
                <a:solidFill>
                  <a:schemeClr val="tx1"/>
                </a:solidFill>
                <a:latin typeface="Times New Roman" panose="02020603050405020304" pitchFamily="18" charset="0"/>
                <a:cs typeface="Times New Roman" panose="02020603050405020304" pitchFamily="18" charset="0"/>
              </a:rPr>
              <a:t>October 22, 1764,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took place at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Bihar as it is known today. The combined armies of Bengal’s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Awadh’s</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Shuja-ud-Daula</a:t>
            </a:r>
            <a:r>
              <a:rPr lang="en-US" dirty="0">
                <a:solidFill>
                  <a:schemeClr val="tx1"/>
                </a:solidFill>
                <a:latin typeface="Times New Roman" panose="02020603050405020304" pitchFamily="18" charset="0"/>
                <a:cs typeface="Times New Roman" panose="02020603050405020304" pitchFamily="18" charset="0"/>
              </a:rPr>
              <a:t>, and Mughal Emperor Shah </a:t>
            </a:r>
            <a:r>
              <a:rPr lang="en-US" dirty="0" err="1">
                <a:solidFill>
                  <a:schemeClr val="tx1"/>
                </a:solidFill>
                <a:latin typeface="Times New Roman" panose="02020603050405020304" pitchFamily="18" charset="0"/>
                <a:cs typeface="Times New Roman" panose="02020603050405020304" pitchFamily="18" charset="0"/>
              </a:rPr>
              <a:t>Alam</a:t>
            </a:r>
            <a:r>
              <a:rPr lang="en-US" dirty="0">
                <a:solidFill>
                  <a:schemeClr val="tx1"/>
                </a:solidFill>
                <a:latin typeface="Times New Roman" panose="02020603050405020304" pitchFamily="18" charset="0"/>
                <a:cs typeface="Times New Roman" panose="02020603050405020304" pitchFamily="18" charset="0"/>
              </a:rPr>
              <a:t> II fought the East India Company in the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War. To put a stop to the conflict, the Treaty of Allahabad was signed in 1765.</a:t>
            </a:r>
          </a:p>
          <a:p>
            <a:endParaRPr lang="en-US" dirty="0"/>
          </a:p>
        </p:txBody>
      </p:sp>
      <p:pic>
        <p:nvPicPr>
          <p:cNvPr id="5" name="Picture 4"/>
          <p:cNvPicPr>
            <a:picLocks noChangeAspect="1"/>
          </p:cNvPicPr>
          <p:nvPr/>
        </p:nvPicPr>
        <p:blipFill>
          <a:blip r:embed="rId2"/>
          <a:stretch>
            <a:fillRect/>
          </a:stretch>
        </p:blipFill>
        <p:spPr>
          <a:xfrm>
            <a:off x="4989522" y="1930400"/>
            <a:ext cx="4390005" cy="3666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300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latin typeface="Times New Roman" panose="02020603050405020304" pitchFamily="18" charset="0"/>
                <a:cs typeface="Times New Roman" panose="02020603050405020304" pitchFamily="18" charset="0"/>
              </a:rPr>
              <a:t/>
            </a:r>
            <a:br>
              <a:rPr lang="en-US"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BATTLE </a:t>
            </a:r>
            <a:r>
              <a:rPr lang="en-US" b="1" dirty="0">
                <a:solidFill>
                  <a:srgbClr val="C00000"/>
                </a:solidFill>
                <a:latin typeface="Times New Roman" panose="02020603050405020304" pitchFamily="18" charset="0"/>
                <a:cs typeface="Times New Roman" panose="02020603050405020304" pitchFamily="18" charset="0"/>
              </a:rPr>
              <a:t>OF BUXAR</a:t>
            </a:r>
            <a:endParaRPr lang="en-US" dirty="0"/>
          </a:p>
        </p:txBody>
      </p:sp>
      <p:sp>
        <p:nvSpPr>
          <p:cNvPr id="3" name="Content Placeholder 2"/>
          <p:cNvSpPr>
            <a:spLocks noGrp="1"/>
          </p:cNvSpPr>
          <p:nvPr>
            <p:ph idx="1"/>
          </p:nvPr>
        </p:nvSpPr>
        <p:spPr>
          <a:xfrm>
            <a:off x="374073" y="2063608"/>
            <a:ext cx="4128655" cy="3561338"/>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Mughal emperor’s combined armies, the </a:t>
            </a:r>
            <a:r>
              <a:rPr lang="en-US" dirty="0" err="1">
                <a:solidFill>
                  <a:schemeClr val="tx1"/>
                </a:solidFill>
                <a:latin typeface="Times New Roman" panose="02020603050405020304" pitchFamily="18" charset="0"/>
                <a:cs typeface="Times New Roman" panose="02020603050405020304" pitchFamily="18" charset="0"/>
              </a:rPr>
              <a:t>Nawabs</a:t>
            </a:r>
            <a:r>
              <a:rPr lang="en-US" dirty="0">
                <a:solidFill>
                  <a:schemeClr val="tx1"/>
                </a:solidFill>
                <a:latin typeface="Times New Roman" panose="02020603050405020304" pitchFamily="18" charset="0"/>
                <a:cs typeface="Times New Roman" panose="02020603050405020304" pitchFamily="18" charset="0"/>
              </a:rPr>
              <a:t> of Bengal and Oudh, and the English forces engaged in combat at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If one were to look back at the causes of the fight, one would find some historical context. The British took advantage of the commercial privileges that were granted to them, mostly due to their imperial and colonial ambitions toward the territorial, economic, and political conquest of India.</a:t>
            </a:r>
          </a:p>
          <a:p>
            <a:endParaRPr lang="en-US" dirty="0"/>
          </a:p>
        </p:txBody>
      </p:sp>
      <p:pic>
        <p:nvPicPr>
          <p:cNvPr id="17410" name="Picture 2" descr="Battle Of Buxar Origins &amp; Effects - Decisive Battle For Expansion Of  English Tr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691" y="2160588"/>
            <a:ext cx="4682835" cy="3464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2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07" y="609600"/>
            <a:ext cx="8832195" cy="132080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BATTLE OF BUXAR BACKGROUND</a:t>
            </a:r>
            <a:r>
              <a:rPr lang="en-US" dirty="0"/>
              <a:t/>
            </a:r>
            <a:br>
              <a:rPr lang="en-US" dirty="0"/>
            </a:br>
            <a:endParaRPr lang="en-US" dirty="0"/>
          </a:p>
        </p:txBody>
      </p:sp>
      <p:sp>
        <p:nvSpPr>
          <p:cNvPr id="3" name="Content Placeholder 2"/>
          <p:cNvSpPr>
            <a:spLocks noGrp="1"/>
          </p:cNvSpPr>
          <p:nvPr>
            <p:ph idx="1"/>
          </p:nvPr>
        </p:nvSpPr>
        <p:spPr>
          <a:xfrm>
            <a:off x="441807" y="2174443"/>
            <a:ext cx="5127721" cy="3880773"/>
          </a:xfrm>
        </p:spPr>
        <p:txBody>
          <a:bodyPr>
            <a:normAutofit fontScale="85000" lnSpcReduction="20000"/>
          </a:bodyPr>
          <a:lstStyle/>
          <a:p>
            <a:pPr algn="just"/>
            <a:r>
              <a:rPr lang="en-US" dirty="0">
                <a:solidFill>
                  <a:schemeClr val="tx1"/>
                </a:solidFill>
                <a:latin typeface="Times New Roman" panose="02020603050405020304" pitchFamily="18" charset="0"/>
                <a:cs typeface="Times New Roman" panose="02020603050405020304" pitchFamily="18" charset="0"/>
              </a:rPr>
              <a:t>1</a:t>
            </a:r>
            <a:r>
              <a:rPr lang="en-US" b="1" dirty="0">
                <a:solidFill>
                  <a:schemeClr val="tx1"/>
                </a:solidFill>
                <a:latin typeface="Times New Roman" panose="02020603050405020304" pitchFamily="18" charset="0"/>
                <a:cs typeface="Times New Roman" panose="02020603050405020304" pitchFamily="18" charset="0"/>
              </a:rPr>
              <a:t>. Mughal Period</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Bengal has been a province with significant weight and importance ever since the Mughal era. The province was among the most fertile. And it was affluent. Bihar, Orissa, and the modern-day nation of Bangladesh were all part of Mughal Bengal. The Bengali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held all of the reins of power</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2. Economic Importance</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The silk, saltpeter, and world-class textiles produced in Bengal’s province were of enormous economic importance and significance. </a:t>
            </a:r>
            <a:r>
              <a:rPr lang="en-US" dirty="0" err="1">
                <a:solidFill>
                  <a:schemeClr val="tx1"/>
                </a:solidFill>
                <a:latin typeface="Times New Roman" panose="02020603050405020304" pitchFamily="18" charset="0"/>
                <a:cs typeface="Times New Roman" panose="02020603050405020304" pitchFamily="18" charset="0"/>
              </a:rPr>
              <a:t>Saltpetre</a:t>
            </a:r>
            <a:r>
              <a:rPr lang="en-US" dirty="0">
                <a:solidFill>
                  <a:schemeClr val="tx1"/>
                </a:solidFill>
                <a:latin typeface="Times New Roman" panose="02020603050405020304" pitchFamily="18" charset="0"/>
                <a:cs typeface="Times New Roman" panose="02020603050405020304" pitchFamily="18" charset="0"/>
              </a:rPr>
              <a:t>, indigo, rice, silk, cotton, handicrafts, and other goods are regularly shipped from Bengal to Europe. Almost 60% of British imports from Asia were made up of Bengali products</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reliance </a:t>
            </a:r>
            <a:r>
              <a:rPr lang="en-US" dirty="0">
                <a:solidFill>
                  <a:schemeClr val="tx1"/>
                </a:solidFill>
                <a:latin typeface="Times New Roman" panose="02020603050405020304" pitchFamily="18" charset="0"/>
                <a:cs typeface="Times New Roman" panose="02020603050405020304" pitchFamily="18" charset="0"/>
              </a:rPr>
              <a:t>on direct control over the provinces blinded them to the emergence of indirect but supreme authority in their hands.</a:t>
            </a:r>
          </a:p>
        </p:txBody>
      </p:sp>
      <p:pic>
        <p:nvPicPr>
          <p:cNvPr id="3074" name="Picture 2" descr="Battle of Buxar ((Oct. 22, 1764) Background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490" y="2174444"/>
            <a:ext cx="3823855" cy="3602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4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16" y="609600"/>
            <a:ext cx="8804486" cy="1320800"/>
          </a:xfrm>
        </p:spPr>
        <p:txBody>
          <a:bodyPr/>
          <a:lstStyle/>
          <a:p>
            <a:pPr algn="ctr"/>
            <a:r>
              <a:rPr lang="en-US" sz="3200" b="1" dirty="0">
                <a:solidFill>
                  <a:srgbClr val="C00000"/>
                </a:solidFill>
                <a:latin typeface="Times New Roman" panose="02020603050405020304" pitchFamily="18" charset="0"/>
                <a:cs typeface="Times New Roman" panose="02020603050405020304" pitchFamily="18" charset="0"/>
              </a:rPr>
              <a:t/>
            </a:r>
            <a:br>
              <a:rPr lang="en-US" sz="3200"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BATTLE OF BUXAR BACKGROUND</a:t>
            </a:r>
            <a:endParaRPr lang="en-US" dirty="0"/>
          </a:p>
        </p:txBody>
      </p:sp>
      <p:sp>
        <p:nvSpPr>
          <p:cNvPr id="3" name="Content Placeholder 2"/>
          <p:cNvSpPr>
            <a:spLocks noGrp="1"/>
          </p:cNvSpPr>
          <p:nvPr>
            <p:ph idx="1"/>
          </p:nvPr>
        </p:nvSpPr>
        <p:spPr>
          <a:xfrm>
            <a:off x="469516" y="2132879"/>
            <a:ext cx="4712084" cy="3880773"/>
          </a:xfrm>
        </p:spPr>
        <p:txBody>
          <a:bodyPr>
            <a:normAutofit fontScale="77500" lnSpcReduction="20000"/>
          </a:bodyPr>
          <a:lstStyle/>
          <a:p>
            <a:pPr algn="just"/>
            <a:r>
              <a:rPr lang="en-US" b="1" dirty="0">
                <a:solidFill>
                  <a:schemeClr val="tx1"/>
                </a:solidFill>
                <a:latin typeface="Times New Roman" panose="02020603050405020304" pitchFamily="18" charset="0"/>
                <a:cs typeface="Times New Roman" panose="02020603050405020304" pitchFamily="18" charset="0"/>
              </a:rPr>
              <a:t>3. British Period</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Bengal served as the British colonial powers’ stepping stone. It was the first kingdom that British forces had taken control over. Here, the East India Company set up a successful trading system. The British were able to dominate India thanks to Bengal’s vast riches and resources. The British East India Company built Calcutta’s modern-day British commercial settlement’s basis during the 1690s. The Mughal Emperor received an annual payment of </a:t>
            </a:r>
            <a:r>
              <a:rPr lang="en-US" dirty="0" err="1">
                <a:solidFill>
                  <a:schemeClr val="tx1"/>
                </a:solidFill>
                <a:latin typeface="Times New Roman" panose="02020603050405020304" pitchFamily="18" charset="0"/>
                <a:cs typeface="Times New Roman" panose="02020603050405020304" pitchFamily="18" charset="0"/>
              </a:rPr>
              <a:t>Rs</a:t>
            </a:r>
            <a:r>
              <a:rPr lang="en-US" dirty="0">
                <a:solidFill>
                  <a:schemeClr val="tx1"/>
                </a:solidFill>
                <a:latin typeface="Times New Roman" panose="02020603050405020304" pitchFamily="18" charset="0"/>
                <a:cs typeface="Times New Roman" panose="02020603050405020304" pitchFamily="18" charset="0"/>
              </a:rPr>
              <a:t> 3,000 (about £ 350) from the EIC in exchange for allowing their operations in Bengal.</a:t>
            </a:r>
          </a:p>
          <a:p>
            <a:pPr algn="just"/>
            <a:r>
              <a:rPr lang="en-US" b="1" dirty="0">
                <a:solidFill>
                  <a:schemeClr val="tx1"/>
                </a:solidFill>
                <a:latin typeface="Times New Roman" panose="02020603050405020304" pitchFamily="18" charset="0"/>
                <a:cs typeface="Times New Roman" panose="02020603050405020304" pitchFamily="18" charset="0"/>
              </a:rPr>
              <a:t>4. Conflicts between </a:t>
            </a:r>
            <a:r>
              <a:rPr lang="en-US" b="1" dirty="0" err="1">
                <a:solidFill>
                  <a:schemeClr val="tx1"/>
                </a:solidFill>
                <a:latin typeface="Times New Roman" panose="02020603050405020304" pitchFamily="18" charset="0"/>
                <a:cs typeface="Times New Roman" panose="02020603050405020304" pitchFamily="18" charset="0"/>
              </a:rPr>
              <a:t>Nawabs</a:t>
            </a:r>
            <a:r>
              <a:rPr lang="en-US" b="1" dirty="0">
                <a:solidFill>
                  <a:schemeClr val="tx1"/>
                </a:solidFill>
                <a:latin typeface="Times New Roman" panose="02020603050405020304" pitchFamily="18" charset="0"/>
                <a:cs typeface="Times New Roman" panose="02020603050405020304" pitchFamily="18" charset="0"/>
              </a:rPr>
              <a:t> and the British</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Under the Mughal Empire, the British enjoyed unique privileges, which the </a:t>
            </a:r>
            <a:r>
              <a:rPr lang="en-US" dirty="0" err="1">
                <a:solidFill>
                  <a:schemeClr val="tx1"/>
                </a:solidFill>
                <a:latin typeface="Times New Roman" panose="02020603050405020304" pitchFamily="18" charset="0"/>
                <a:cs typeface="Times New Roman" panose="02020603050405020304" pitchFamily="18" charset="0"/>
              </a:rPr>
              <a:t>Nawabs</a:t>
            </a:r>
            <a:r>
              <a:rPr lang="en-US" dirty="0">
                <a:solidFill>
                  <a:schemeClr val="tx1"/>
                </a:solidFill>
                <a:latin typeface="Times New Roman" panose="02020603050405020304" pitchFamily="18" charset="0"/>
                <a:cs typeface="Times New Roman" panose="02020603050405020304" pitchFamily="18" charset="0"/>
              </a:rPr>
              <a:t> of Bengal disliked since it diminished their provincial rights. Commercial considerations were the driving force behind the conflict between the </a:t>
            </a:r>
            <a:r>
              <a:rPr lang="en-US" dirty="0" err="1">
                <a:solidFill>
                  <a:schemeClr val="tx1"/>
                </a:solidFill>
                <a:latin typeface="Times New Roman" panose="02020603050405020304" pitchFamily="18" charset="0"/>
                <a:cs typeface="Times New Roman" panose="02020603050405020304" pitchFamily="18" charset="0"/>
              </a:rPr>
              <a:t>Nawabs</a:t>
            </a:r>
            <a:r>
              <a:rPr lang="en-US" dirty="0">
                <a:solidFill>
                  <a:schemeClr val="tx1"/>
                </a:solidFill>
                <a:latin typeface="Times New Roman" panose="02020603050405020304" pitchFamily="18" charset="0"/>
                <a:cs typeface="Times New Roman" panose="02020603050405020304" pitchFamily="18" charset="0"/>
              </a:rPr>
              <a:t> and the British. The British saw that the </a:t>
            </a:r>
            <a:r>
              <a:rPr lang="en-US" dirty="0" err="1">
                <a:solidFill>
                  <a:schemeClr val="tx1"/>
                </a:solidFill>
                <a:latin typeface="Times New Roman" panose="02020603050405020304" pitchFamily="18" charset="0"/>
                <a:cs typeface="Times New Roman" panose="02020603050405020304" pitchFamily="18" charset="0"/>
              </a:rPr>
              <a:t>Nawabs</a:t>
            </a:r>
            <a:r>
              <a:rPr lang="en-US" dirty="0">
                <a:solidFill>
                  <a:schemeClr val="tx1"/>
                </a:solidFill>
                <a:latin typeface="Times New Roman" panose="02020603050405020304" pitchFamily="18" charset="0"/>
                <a:cs typeface="Times New Roman" panose="02020603050405020304" pitchFamily="18" charset="0"/>
              </a:rPr>
              <a:t>’ continued</a:t>
            </a:r>
            <a:endParaRPr lang="en-US" dirty="0">
              <a:solidFill>
                <a:schemeClr val="tx1"/>
              </a:solidFill>
            </a:endParaRPr>
          </a:p>
        </p:txBody>
      </p:sp>
      <p:pic>
        <p:nvPicPr>
          <p:cNvPr id="4098" name="Picture 2" descr="Battle of Buxar ((Oct. 22, 1764) Background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324880"/>
            <a:ext cx="4532322" cy="3424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902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BUXAR CAUSES</a:t>
            </a:r>
            <a:r>
              <a:rPr lang="en-US" dirty="0"/>
              <a:t/>
            </a:r>
            <a:br>
              <a:rPr lang="en-US" dirty="0"/>
            </a:br>
            <a:endParaRPr lang="en-US" dirty="0"/>
          </a:p>
        </p:txBody>
      </p:sp>
      <p:sp>
        <p:nvSpPr>
          <p:cNvPr id="3" name="Content Placeholder 2"/>
          <p:cNvSpPr>
            <a:spLocks noGrp="1"/>
          </p:cNvSpPr>
          <p:nvPr>
            <p:ph idx="1"/>
          </p:nvPr>
        </p:nvSpPr>
        <p:spPr>
          <a:xfrm>
            <a:off x="677334" y="2160589"/>
            <a:ext cx="5003030" cy="3880773"/>
          </a:xfrm>
        </p:spPr>
        <p:txBody>
          <a:bodyPr>
            <a:normAutofit fontScale="85000" lnSpcReduction="20000"/>
          </a:bodyPr>
          <a:lstStyle/>
          <a:p>
            <a:pPr algn="just"/>
            <a:r>
              <a:rPr lang="en-US" dirty="0">
                <a:solidFill>
                  <a:schemeClr val="tx1"/>
                </a:solidFill>
                <a:latin typeface="Times New Roman" panose="02020603050405020304" pitchFamily="18" charset="0"/>
                <a:cs typeface="Times New Roman" panose="02020603050405020304" pitchFamily="18" charset="0"/>
              </a:rPr>
              <a:t>The Battle of Plassey, which enabled the British to establish them in the Bengal region, was followed by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Bengal and his French allies engaged the British army in the Battle of Plassey in June 1757. As a result of this conflict, </a:t>
            </a:r>
            <a:r>
              <a:rPr lang="en-US" dirty="0" err="1">
                <a:solidFill>
                  <a:schemeClr val="tx1"/>
                </a:solidFill>
                <a:latin typeface="Times New Roman" panose="02020603050405020304" pitchFamily="18" charset="0"/>
                <a:cs typeface="Times New Roman" panose="02020603050405020304" pitchFamily="18" charset="0"/>
              </a:rPr>
              <a:t>Siraj-Ud-Daulah</a:t>
            </a:r>
            <a:r>
              <a:rPr lang="en-US" dirty="0">
                <a:solidFill>
                  <a:schemeClr val="tx1"/>
                </a:solidFill>
                <a:latin typeface="Times New Roman" panose="02020603050405020304" pitchFamily="18" charset="0"/>
                <a:cs typeface="Times New Roman" panose="02020603050405020304" pitchFamily="18" charset="0"/>
              </a:rPr>
              <a:t> was removed from his position as Bengal’s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took his place</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was chosen to serve as the EIC’s puppet. But his son-in-law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took his place when he joined the Dutch East India Company. When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left his position in favor of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a pension of </a:t>
            </a:r>
            <a:r>
              <a:rPr lang="en-US" dirty="0" err="1">
                <a:solidFill>
                  <a:schemeClr val="tx1"/>
                </a:solidFill>
                <a:latin typeface="Times New Roman" panose="02020603050405020304" pitchFamily="18" charset="0"/>
                <a:cs typeface="Times New Roman" panose="02020603050405020304" pitchFamily="18" charset="0"/>
              </a:rPr>
              <a:t>Rs</a:t>
            </a:r>
            <a:r>
              <a:rPr lang="en-US" dirty="0">
                <a:solidFill>
                  <a:schemeClr val="tx1"/>
                </a:solidFill>
                <a:latin typeface="Times New Roman" panose="02020603050405020304" pitchFamily="18" charset="0"/>
                <a:cs typeface="Times New Roman" panose="02020603050405020304" pitchFamily="18" charset="0"/>
              </a:rPr>
              <a:t> 1,500 was approved</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When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moved his capital from Calcutta to </a:t>
            </a:r>
            <a:r>
              <a:rPr lang="en-US" dirty="0" err="1">
                <a:solidFill>
                  <a:schemeClr val="tx1"/>
                </a:solidFill>
                <a:latin typeface="Times New Roman" panose="02020603050405020304" pitchFamily="18" charset="0"/>
                <a:cs typeface="Times New Roman" panose="02020603050405020304" pitchFamily="18" charset="0"/>
              </a:rPr>
              <a:t>Munger</a:t>
            </a:r>
            <a:r>
              <a:rPr lang="en-US" dirty="0">
                <a:solidFill>
                  <a:schemeClr val="tx1"/>
                </a:solidFill>
                <a:latin typeface="Times New Roman" panose="02020603050405020304" pitchFamily="18" charset="0"/>
                <a:cs typeface="Times New Roman" panose="02020603050405020304" pitchFamily="18" charset="0"/>
              </a:rPr>
              <a:t> Fort, he was motivated by self-serving objectives. He began assembling an army by bringing in foreign instructors, some of whom were at war with the British. The English traders received no preferential treatment. He saw both British and Indian traders as sharing the same space.</a:t>
            </a:r>
          </a:p>
          <a:p>
            <a:endParaRPr lang="en-US" dirty="0"/>
          </a:p>
        </p:txBody>
      </p:sp>
      <p:pic>
        <p:nvPicPr>
          <p:cNvPr id="5122" name="Picture 2" descr="Monghyr Convention and the Battle of Buxar - Modern Indian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326" y="2160589"/>
            <a:ext cx="3519055" cy="3589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97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latin typeface="Times New Roman" panose="02020603050405020304" pitchFamily="18" charset="0"/>
                <a:cs typeface="Times New Roman" panose="02020603050405020304" pitchFamily="18" charset="0"/>
              </a:rPr>
              <a:t/>
            </a:r>
            <a:br>
              <a:rPr lang="en-US"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BATTLE </a:t>
            </a:r>
            <a:r>
              <a:rPr lang="en-US" b="1" dirty="0">
                <a:solidFill>
                  <a:srgbClr val="C00000"/>
                </a:solidFill>
                <a:latin typeface="Times New Roman" panose="02020603050405020304" pitchFamily="18" charset="0"/>
                <a:cs typeface="Times New Roman" panose="02020603050405020304" pitchFamily="18" charset="0"/>
              </a:rPr>
              <a:t>OF BUXAR CAUSES</a:t>
            </a:r>
            <a:endParaRPr lang="en-US" dirty="0"/>
          </a:p>
        </p:txBody>
      </p:sp>
      <p:sp>
        <p:nvSpPr>
          <p:cNvPr id="3" name="Content Placeholder 2"/>
          <p:cNvSpPr>
            <a:spLocks noGrp="1"/>
          </p:cNvSpPr>
          <p:nvPr>
            <p:ph idx="1"/>
          </p:nvPr>
        </p:nvSpPr>
        <p:spPr>
          <a:xfrm>
            <a:off x="677334" y="2160589"/>
            <a:ext cx="4504266" cy="3880773"/>
          </a:xfrm>
        </p:spPr>
        <p:txBody>
          <a:bodyPr>
            <a:normAutofit fontScale="92500" lnSpcReduction="10000"/>
          </a:bodyPr>
          <a:lstStyle/>
          <a:p>
            <a:pPr algn="just"/>
            <a:r>
              <a:rPr lang="en-US" dirty="0">
                <a:solidFill>
                  <a:schemeClr val="tx1"/>
                </a:solidFill>
                <a:latin typeface="Times New Roman" panose="02020603050405020304" pitchFamily="18" charset="0"/>
                <a:cs typeface="Times New Roman" panose="02020603050405020304" pitchFamily="18" charset="0"/>
              </a:rPr>
              <a:t>He was not the puppet that the English had expected when they appointed him; therefore they decided to remove him. He made it challenging for the British to exercise indirect authority and gain from a region like Bengal. In 1763, there was a conflict between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and the British</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Being a sovereign independent from British influence and indirect control allowed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to streamline his government. The British EIC’s mistreatment and abuse of </a:t>
            </a:r>
            <a:r>
              <a:rPr lang="en-US" dirty="0" err="1">
                <a:solidFill>
                  <a:schemeClr val="tx1"/>
                </a:solidFill>
                <a:latin typeface="Times New Roman" panose="02020603050405020304" pitchFamily="18" charset="0"/>
                <a:cs typeface="Times New Roman" panose="02020603050405020304" pitchFamily="18" charset="0"/>
              </a:rPr>
              <a:t>Dastak</a:t>
            </a:r>
            <a:r>
              <a:rPr lang="en-US" dirty="0">
                <a:solidFill>
                  <a:schemeClr val="tx1"/>
                </a:solidFill>
                <a:latin typeface="Times New Roman" panose="02020603050405020304" pitchFamily="18" charset="0"/>
                <a:cs typeface="Times New Roman" panose="02020603050405020304" pitchFamily="18" charset="0"/>
              </a:rPr>
              <a:t> and Farman did not sit well with him. He also made efforts to cut back on spending on administrative and palace operations, which rankled the British</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9218" name="Picture 2" descr="The Battle of Buxar, 1764 - Causes and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1403" y="2160589"/>
            <a:ext cx="394259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17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Times New Roman" panose="02020603050405020304" pitchFamily="18" charset="0"/>
                <a:cs typeface="Times New Roman" panose="02020603050405020304" pitchFamily="18" charset="0"/>
              </a:rPr>
              <a:t/>
            </a:r>
            <a:br>
              <a:rPr lang="en-US"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BATTLE OF BUXAR CAUSES</a:t>
            </a:r>
            <a:endParaRPr lang="en-US" dirty="0"/>
          </a:p>
        </p:txBody>
      </p:sp>
      <p:sp>
        <p:nvSpPr>
          <p:cNvPr id="3" name="Content Placeholder 2"/>
          <p:cNvSpPr>
            <a:spLocks noGrp="1"/>
          </p:cNvSpPr>
          <p:nvPr>
            <p:ph idx="1"/>
          </p:nvPr>
        </p:nvSpPr>
        <p:spPr>
          <a:xfrm>
            <a:off x="677334" y="2160589"/>
            <a:ext cx="4587393" cy="3880773"/>
          </a:xfrm>
        </p:spPr>
        <p:txBody>
          <a:bodyPr>
            <a:normAutofit fontScale="92500" lnSpcReduction="10000"/>
          </a:bodyPr>
          <a:lstStyle/>
          <a:p>
            <a:pPr algn="just"/>
            <a:r>
              <a:rPr lang="en-US" dirty="0" err="1">
                <a:solidFill>
                  <a:schemeClr val="tx1"/>
                </a:solidFill>
                <a:latin typeface="Times New Roman" panose="02020603050405020304" pitchFamily="18" charset="0"/>
                <a:cs typeface="Times New Roman" panose="02020603050405020304" pitchFamily="18" charset="0"/>
              </a:rPr>
              <a:t>Shuja-ud-Daulah</a:t>
            </a:r>
            <a:r>
              <a:rPr lang="en-US" dirty="0">
                <a:solidFill>
                  <a:schemeClr val="tx1"/>
                </a:solidFill>
                <a:latin typeface="Times New Roman" panose="02020603050405020304" pitchFamily="18" charset="0"/>
                <a:cs typeface="Times New Roman" panose="02020603050405020304" pitchFamily="18" charset="0"/>
              </a:rPr>
              <a:t>,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Oudh, and Shah </a:t>
            </a:r>
            <a:r>
              <a:rPr lang="en-US" dirty="0" err="1">
                <a:solidFill>
                  <a:schemeClr val="tx1"/>
                </a:solidFill>
                <a:latin typeface="Times New Roman" panose="02020603050405020304" pitchFamily="18" charset="0"/>
                <a:cs typeface="Times New Roman" panose="02020603050405020304" pitchFamily="18" charset="0"/>
              </a:rPr>
              <a:t>Alam</a:t>
            </a:r>
            <a:r>
              <a:rPr lang="en-US" dirty="0">
                <a:solidFill>
                  <a:schemeClr val="tx1"/>
                </a:solidFill>
                <a:latin typeface="Times New Roman" panose="02020603050405020304" pitchFamily="18" charset="0"/>
                <a:cs typeface="Times New Roman" panose="02020603050405020304" pitchFamily="18" charset="0"/>
              </a:rPr>
              <a:t> II of the Mughal Empire were not pleased with the EIC’s expansion into the province of Bengal and their consequent abuse of trade freedoms, which was harming their business. As a result, their soldiers joined forces with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for their mutual interests and gain.</a:t>
            </a:r>
          </a:p>
          <a:p>
            <a:pPr algn="just"/>
            <a:r>
              <a:rPr lang="en-US" dirty="0">
                <a:solidFill>
                  <a:schemeClr val="tx1"/>
                </a:solidFill>
                <a:latin typeface="Times New Roman" panose="02020603050405020304" pitchFamily="18" charset="0"/>
                <a:cs typeface="Times New Roman" panose="02020603050405020304" pitchFamily="18" charset="0"/>
              </a:rPr>
              <a:t>The British sought special treatment that would elevate their industry above that of rivals.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who treated the British merchants like the Indian merchants, did not offer this. This led to the British beginning to suffer significant losses. This necessitated the conquest of Bengal</a:t>
            </a:r>
            <a:endParaRPr lang="en-US" dirty="0">
              <a:solidFill>
                <a:schemeClr val="tx1"/>
              </a:solidFill>
            </a:endParaRPr>
          </a:p>
        </p:txBody>
      </p:sp>
      <p:pic>
        <p:nvPicPr>
          <p:cNvPr id="10244" name="Picture 4" descr="The Battle of Buxar (1764) - History for UPSC CSE PDF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690" y="2160588"/>
            <a:ext cx="3815311" cy="3589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75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858702-71E8-D64F-9078-46ADAFFD4A0F}"/>
              </a:ext>
            </a:extLst>
          </p:cNvPr>
          <p:cNvSpPr>
            <a:spLocks noGrp="1"/>
          </p:cNvSpPr>
          <p:nvPr>
            <p:ph idx="1"/>
          </p:nvPr>
        </p:nvSpPr>
        <p:spPr>
          <a:xfrm>
            <a:off x="403372" y="2083723"/>
            <a:ext cx="4944484" cy="3873732"/>
          </a:xfrm>
        </p:spPr>
        <p:txBody>
          <a:bodyPr>
            <a:normAutofit fontScale="92500"/>
          </a:bodyPr>
          <a:lstStyle/>
          <a:p>
            <a:pPr marL="590550" indent="-355600" algn="just">
              <a:spcBef>
                <a:spcPts val="0"/>
              </a:spcBef>
              <a:buFont typeface="Wingdings" pitchFamily="2" charset="2"/>
              <a:buChar char="q"/>
            </a:pPr>
            <a:r>
              <a:rPr lang="en-US" sz="1900" b="1" dirty="0" err="1">
                <a:solidFill>
                  <a:schemeClr val="tx1"/>
                </a:solidFill>
                <a:latin typeface="Times New Roman" panose="02020603050405020304" pitchFamily="18" charset="0"/>
                <a:cs typeface="Times New Roman" panose="02020603050405020304" pitchFamily="18" charset="0"/>
              </a:rPr>
              <a:t>Alivardi</a:t>
            </a:r>
            <a:r>
              <a:rPr lang="en-US" sz="1900" b="1" dirty="0">
                <a:solidFill>
                  <a:schemeClr val="tx1"/>
                </a:solidFill>
                <a:latin typeface="Times New Roman" panose="02020603050405020304" pitchFamily="18" charset="0"/>
                <a:cs typeface="Times New Roman" panose="02020603050405020304" pitchFamily="18" charset="0"/>
              </a:rPr>
              <a:t> Khan </a:t>
            </a:r>
            <a:r>
              <a:rPr lang="en-US" sz="1900" dirty="0">
                <a:solidFill>
                  <a:schemeClr val="tx1"/>
                </a:solidFill>
                <a:latin typeface="Times New Roman" panose="02020603050405020304" pitchFamily="18" charset="0"/>
                <a:cs typeface="Times New Roman" panose="02020603050405020304" pitchFamily="18" charset="0"/>
              </a:rPr>
              <a:t>(1740-1756 A.D.): Took the power of Bengal not by the authority of the Mughal Emperor, but by sheer power of arms. He established peace in Bengal. From 1742 A.D. to 1751 A.D. he fought for ten years and finally made the Marathi bandits ‘</a:t>
            </a:r>
            <a:r>
              <a:rPr lang="en-US" sz="1900" dirty="0" err="1">
                <a:solidFill>
                  <a:schemeClr val="tx1"/>
                </a:solidFill>
                <a:latin typeface="Times New Roman" panose="02020603050405020304" pitchFamily="18" charset="0"/>
                <a:cs typeface="Times New Roman" panose="02020603050405020304" pitchFamily="18" charset="0"/>
              </a:rPr>
              <a:t>Bargis</a:t>
            </a:r>
            <a:r>
              <a:rPr lang="en-US" sz="1900" dirty="0">
                <a:solidFill>
                  <a:schemeClr val="tx1"/>
                </a:solidFill>
                <a:latin typeface="Times New Roman" panose="02020603050405020304" pitchFamily="18" charset="0"/>
                <a:cs typeface="Times New Roman" panose="02020603050405020304" pitchFamily="18" charset="0"/>
              </a:rPr>
              <a:t>’ leave the country. </a:t>
            </a:r>
            <a:r>
              <a:rPr lang="en-US" dirty="0">
                <a:solidFill>
                  <a:schemeClr val="tx1"/>
                </a:solidFill>
                <a:latin typeface="Times New Roman" panose="02020603050405020304" pitchFamily="18" charset="0"/>
                <a:cs typeface="Times New Roman" panose="02020603050405020304" pitchFamily="18" charset="0"/>
              </a:rPr>
              <a:t>As the Afghan army revolted during his reign he suppressed them with an iron had. During the time of </a:t>
            </a:r>
            <a:r>
              <a:rPr lang="en-US" dirty="0" err="1">
                <a:solidFill>
                  <a:schemeClr val="tx1"/>
                </a:solidFill>
                <a:latin typeface="Times New Roman" panose="02020603050405020304" pitchFamily="18" charset="0"/>
                <a:cs typeface="Times New Roman" panose="02020603050405020304" pitchFamily="18" charset="0"/>
              </a:rPr>
              <a:t>Alivardi</a:t>
            </a:r>
            <a:r>
              <a:rPr lang="en-US" dirty="0">
                <a:solidFill>
                  <a:schemeClr val="tx1"/>
                </a:solidFill>
                <a:latin typeface="Times New Roman" panose="02020603050405020304" pitchFamily="18" charset="0"/>
                <a:cs typeface="Times New Roman" panose="02020603050405020304" pitchFamily="18" charset="0"/>
              </a:rPr>
              <a:t>, many European merchants including the English, carried on commercial activities in different parts of Bengal. At the same time, they went on gathering military power. </a:t>
            </a:r>
            <a:r>
              <a:rPr lang="en-US" dirty="0" err="1">
                <a:solidFill>
                  <a:schemeClr val="tx1"/>
                </a:solidFill>
                <a:latin typeface="Times New Roman" panose="02020603050405020304" pitchFamily="18" charset="0"/>
                <a:cs typeface="Times New Roman" panose="02020603050405020304" pitchFamily="18" charset="0"/>
              </a:rPr>
              <a:t>Alivardi</a:t>
            </a:r>
            <a:r>
              <a:rPr lang="en-US" dirty="0">
                <a:solidFill>
                  <a:schemeClr val="tx1"/>
                </a:solidFill>
                <a:latin typeface="Times New Roman" panose="02020603050405020304" pitchFamily="18" charset="0"/>
                <a:cs typeface="Times New Roman" panose="02020603050405020304" pitchFamily="18" charset="0"/>
              </a:rPr>
              <a:t> Khan strongly checked their initiatives. </a:t>
            </a:r>
            <a:endParaRPr lang="en-US" sz="1800" dirty="0">
              <a:solidFill>
                <a:schemeClr val="tx1"/>
              </a:solidFill>
              <a:latin typeface="Times New Roman" panose="02020603050405020304" pitchFamily="18" charset="0"/>
              <a:cs typeface="Times New Roman" panose="02020603050405020304" pitchFamily="18" charset="0"/>
            </a:endParaRPr>
          </a:p>
          <a:p>
            <a:pPr marL="590550" indent="-355600" algn="just">
              <a:buFont typeface="Wingdings" pitchFamily="2" charset="2"/>
              <a:buChar char="q"/>
            </a:pPr>
            <a:endParaRPr lang="en-US" sz="1900" dirty="0"/>
          </a:p>
          <a:p>
            <a:pPr marL="590550" indent="-355600" algn="just">
              <a:buFont typeface="Wingdings" pitchFamily="2" charset="2"/>
              <a:buChar char="q"/>
            </a:pPr>
            <a:endParaRPr lang="en-US" sz="1800" dirty="0"/>
          </a:p>
          <a:p>
            <a:endParaRPr lang="en-US" dirty="0"/>
          </a:p>
        </p:txBody>
      </p:sp>
      <p:sp>
        <p:nvSpPr>
          <p:cNvPr id="6" name="Title 1">
            <a:extLst>
              <a:ext uri="{FF2B5EF4-FFF2-40B4-BE49-F238E27FC236}">
                <a16:creationId xmlns="" xmlns:a16="http://schemas.microsoft.com/office/drawing/2014/main" id="{9E845276-29A4-2C46-812A-5DDA48416B20}"/>
              </a:ext>
            </a:extLst>
          </p:cNvPr>
          <p:cNvSpPr>
            <a:spLocks noGrp="1"/>
          </p:cNvSpPr>
          <p:nvPr>
            <p:ph type="title"/>
          </p:nvPr>
        </p:nvSpPr>
        <p:spPr>
          <a:xfrm>
            <a:off x="512618" y="1117600"/>
            <a:ext cx="8354292" cy="61976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RULE OF THE NAWABS (1727-1757 A.D.) </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028" name="Picture 4" descr="Alivardi Kh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2083723"/>
            <a:ext cx="3380509" cy="3762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6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131684" cy="132080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BUXAR COURSE OF WAR</a:t>
            </a:r>
            <a:r>
              <a:rPr lang="en-US" dirty="0"/>
              <a:t/>
            </a:r>
            <a:br>
              <a:rPr lang="en-US" dirty="0"/>
            </a:br>
            <a:endParaRPr lang="en-US" dirty="0"/>
          </a:p>
        </p:txBody>
      </p:sp>
      <p:sp>
        <p:nvSpPr>
          <p:cNvPr id="3" name="Content Placeholder 2"/>
          <p:cNvSpPr>
            <a:spLocks noGrp="1"/>
          </p:cNvSpPr>
          <p:nvPr>
            <p:ph idx="1"/>
          </p:nvPr>
        </p:nvSpPr>
        <p:spPr>
          <a:xfrm>
            <a:off x="677334" y="2160589"/>
            <a:ext cx="5072302" cy="3880773"/>
          </a:xfrm>
        </p:spPr>
        <p:txBody>
          <a:bodyPr>
            <a:normAutofit fontScale="77500" lnSpcReduction="20000"/>
          </a:bodyPr>
          <a:lstStyle/>
          <a:p>
            <a:pPr algn="just">
              <a:spcBef>
                <a:spcPts val="0"/>
              </a:spcBef>
            </a:pPr>
            <a:r>
              <a:rPr lang="en-US" b="1" dirty="0" smtClean="0">
                <a:solidFill>
                  <a:schemeClr val="tx1"/>
                </a:solidFill>
                <a:latin typeface="Times New Roman" panose="02020603050405020304" pitchFamily="18" charset="0"/>
                <a:cs typeface="Times New Roman" panose="02020603050405020304" pitchFamily="18" charset="0"/>
              </a:rPr>
              <a:t>1</a:t>
            </a:r>
            <a:r>
              <a:rPr lang="en-US" b="1" dirty="0">
                <a:solidFill>
                  <a:schemeClr val="tx1"/>
                </a:solidFill>
                <a:latin typeface="Times New Roman" panose="02020603050405020304" pitchFamily="18" charset="0"/>
                <a:cs typeface="Times New Roman" panose="02020603050405020304" pitchFamily="18" charset="0"/>
              </a:rPr>
              <a:t>. Year 1763</a:t>
            </a:r>
            <a:endParaRPr lang="en-US" dirty="0">
              <a:solidFill>
                <a:schemeClr val="tx1"/>
              </a:solidFill>
              <a:latin typeface="Times New Roman" panose="02020603050405020304" pitchFamily="18" charset="0"/>
              <a:cs typeface="Times New Roman" panose="02020603050405020304" pitchFamily="18" charset="0"/>
            </a:endParaRPr>
          </a:p>
          <a:p>
            <a:pPr algn="just">
              <a:spcBef>
                <a:spcPts val="0"/>
              </a:spcBef>
            </a:pPr>
            <a:r>
              <a:rPr lang="en-US" dirty="0">
                <a:solidFill>
                  <a:schemeClr val="tx1"/>
                </a:solidFill>
                <a:latin typeface="Times New Roman" panose="02020603050405020304" pitchFamily="18" charset="0"/>
                <a:cs typeface="Times New Roman" panose="02020603050405020304" pitchFamily="18" charset="0"/>
              </a:rPr>
              <a:t>British East India Company and Mir </a:t>
            </a:r>
            <a:r>
              <a:rPr lang="en-US" dirty="0" err="1">
                <a:solidFill>
                  <a:schemeClr val="tx1"/>
                </a:solidFill>
                <a:latin typeface="Times New Roman" panose="02020603050405020304" pitchFamily="18" charset="0"/>
                <a:cs typeface="Times New Roman" panose="02020603050405020304" pitchFamily="18" charset="0"/>
              </a:rPr>
              <a:t>Qasim’s</a:t>
            </a:r>
            <a:r>
              <a:rPr lang="en-US" dirty="0">
                <a:solidFill>
                  <a:schemeClr val="tx1"/>
                </a:solidFill>
                <a:latin typeface="Times New Roman" panose="02020603050405020304" pitchFamily="18" charset="0"/>
                <a:cs typeface="Times New Roman" panose="02020603050405020304" pitchFamily="18" charset="0"/>
              </a:rPr>
              <a:t> men engaged in combat. While the English won in </a:t>
            </a:r>
            <a:r>
              <a:rPr lang="en-US" dirty="0" err="1">
                <a:solidFill>
                  <a:schemeClr val="tx1"/>
                </a:solidFill>
                <a:latin typeface="Times New Roman" panose="02020603050405020304" pitchFamily="18" charset="0"/>
                <a:cs typeface="Times New Roman" panose="02020603050405020304" pitchFamily="18" charset="0"/>
              </a:rPr>
              <a:t>Katwah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Murshidabad</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Giria</a:t>
            </a:r>
            <a:r>
              <a:rPr lang="en-US" dirty="0">
                <a:solidFill>
                  <a:schemeClr val="tx1"/>
                </a:solidFill>
                <a:latin typeface="Times New Roman" panose="02020603050405020304" pitchFamily="18" charset="0"/>
                <a:cs typeface="Times New Roman" panose="02020603050405020304" pitchFamily="18" charset="0"/>
              </a:rPr>
              <a:t>, Sooty, and </a:t>
            </a:r>
            <a:r>
              <a:rPr lang="en-US" dirty="0" err="1">
                <a:solidFill>
                  <a:schemeClr val="tx1"/>
                </a:solidFill>
                <a:latin typeface="Times New Roman" panose="02020603050405020304" pitchFamily="18" charset="0"/>
                <a:cs typeface="Times New Roman" panose="02020603050405020304" pitchFamily="18" charset="0"/>
              </a:rPr>
              <a:t>Munger</a:t>
            </a:r>
            <a:r>
              <a:rPr lang="en-US" dirty="0">
                <a:solidFill>
                  <a:schemeClr val="tx1"/>
                </a:solidFill>
                <a:latin typeface="Times New Roman" panose="02020603050405020304" pitchFamily="18" charset="0"/>
                <a:cs typeface="Times New Roman" panose="02020603050405020304" pitchFamily="18" charset="0"/>
              </a:rPr>
              <a:t>,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suffered severely. As a result,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had to leave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(or Oudh). He established a confederacy with Shah </a:t>
            </a:r>
            <a:r>
              <a:rPr lang="en-US" dirty="0" err="1">
                <a:solidFill>
                  <a:schemeClr val="tx1"/>
                </a:solidFill>
                <a:latin typeface="Times New Roman" panose="02020603050405020304" pitchFamily="18" charset="0"/>
                <a:cs typeface="Times New Roman" panose="02020603050405020304" pitchFamily="18" charset="0"/>
              </a:rPr>
              <a:t>Alam</a:t>
            </a:r>
            <a:r>
              <a:rPr lang="en-US" dirty="0">
                <a:solidFill>
                  <a:schemeClr val="tx1"/>
                </a:solidFill>
                <a:latin typeface="Times New Roman" panose="02020603050405020304" pitchFamily="18" charset="0"/>
                <a:cs typeface="Times New Roman" panose="02020603050405020304" pitchFamily="18" charset="0"/>
              </a:rPr>
              <a:t> II and </a:t>
            </a:r>
            <a:r>
              <a:rPr lang="en-US" dirty="0" err="1">
                <a:solidFill>
                  <a:schemeClr val="tx1"/>
                </a:solidFill>
                <a:latin typeface="Times New Roman" panose="02020603050405020304" pitchFamily="18" charset="0"/>
                <a:cs typeface="Times New Roman" panose="02020603050405020304" pitchFamily="18" charset="0"/>
              </a:rPr>
              <a:t>Shuja-Ud-Daulah</a:t>
            </a:r>
            <a:r>
              <a:rPr lang="en-US" dirty="0">
                <a:solidFill>
                  <a:schemeClr val="tx1"/>
                </a:solidFill>
                <a:latin typeface="Times New Roman" panose="02020603050405020304" pitchFamily="18" charset="0"/>
                <a:cs typeface="Times New Roman" panose="02020603050405020304" pitchFamily="18" charset="0"/>
              </a:rPr>
              <a:t>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to retake Bengal (Mughal Emperor</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spcBef>
                <a:spcPts val="0"/>
              </a:spcBef>
            </a:pPr>
            <a:r>
              <a:rPr lang="en-US" b="1" dirty="0">
                <a:solidFill>
                  <a:schemeClr val="tx1"/>
                </a:solidFill>
                <a:latin typeface="Times New Roman" panose="02020603050405020304" pitchFamily="18" charset="0"/>
                <a:cs typeface="Times New Roman" panose="02020603050405020304" pitchFamily="18" charset="0"/>
              </a:rPr>
              <a:t>2. Year 1764</a:t>
            </a:r>
            <a:endParaRPr lang="en-US" dirty="0">
              <a:solidFill>
                <a:schemeClr val="tx1"/>
              </a:solidFill>
              <a:latin typeface="Times New Roman" panose="02020603050405020304" pitchFamily="18" charset="0"/>
              <a:cs typeface="Times New Roman" panose="02020603050405020304" pitchFamily="18" charset="0"/>
            </a:endParaRPr>
          </a:p>
          <a:p>
            <a:pPr algn="just">
              <a:spcBef>
                <a:spcPts val="0"/>
              </a:spcBef>
            </a:pPr>
            <a:r>
              <a:rPr lang="en-US" dirty="0">
                <a:solidFill>
                  <a:schemeClr val="tx1"/>
                </a:solidFill>
                <a:latin typeface="Times New Roman" panose="02020603050405020304" pitchFamily="18" charset="0"/>
                <a:cs typeface="Times New Roman" panose="02020603050405020304" pitchFamily="18" charset="0"/>
              </a:rPr>
              <a:t>In 1764, the Mughals,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and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fought alongside the British Forces. Major Munro oversaw the British side while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headed the Indian side. The 40,000-man Mughal,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and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united force was ruthlessly crushed by the 10,000-man British Army. The fight was lost by the Indian side on October 22, 1764. The other two submitted to the English forces while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fled the conflict.</a:t>
            </a:r>
          </a:p>
          <a:p>
            <a:pPr algn="just">
              <a:spcBef>
                <a:spcPts val="0"/>
              </a:spcBef>
            </a:pPr>
            <a:r>
              <a:rPr lang="en-US" b="1" dirty="0" smtClean="0">
                <a:solidFill>
                  <a:schemeClr val="tx1"/>
                </a:solidFill>
                <a:latin typeface="Times New Roman" panose="02020603050405020304" pitchFamily="18" charset="0"/>
                <a:cs typeface="Times New Roman" panose="02020603050405020304" pitchFamily="18" charset="0"/>
              </a:rPr>
              <a:t>3. </a:t>
            </a:r>
            <a:r>
              <a:rPr lang="en-US" b="1" dirty="0">
                <a:solidFill>
                  <a:schemeClr val="tx1"/>
                </a:solidFill>
                <a:latin typeface="Times New Roman" panose="02020603050405020304" pitchFamily="18" charset="0"/>
                <a:cs typeface="Times New Roman" panose="02020603050405020304" pitchFamily="18" charset="0"/>
              </a:rPr>
              <a:t>1765</a:t>
            </a:r>
            <a:endParaRPr lang="en-US" dirty="0">
              <a:solidFill>
                <a:schemeClr val="tx1"/>
              </a:solidFill>
              <a:latin typeface="Times New Roman" panose="02020603050405020304" pitchFamily="18" charset="0"/>
              <a:cs typeface="Times New Roman" panose="02020603050405020304" pitchFamily="18" charset="0"/>
            </a:endParaRPr>
          </a:p>
          <a:p>
            <a:pPr algn="just">
              <a:spcBef>
                <a:spcPts val="0"/>
              </a:spcBef>
            </a:pPr>
            <a:r>
              <a:rPr lang="en-US" dirty="0">
                <a:solidFill>
                  <a:schemeClr val="tx1"/>
                </a:solidFill>
                <a:latin typeface="Times New Roman" panose="02020603050405020304" pitchFamily="18" charset="0"/>
                <a:cs typeface="Times New Roman" panose="02020603050405020304" pitchFamily="18" charset="0"/>
              </a:rPr>
              <a:t>In 1765, the British compelled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Oudh and the Mughal Emperor to sign the humiliating Treaty of Allahabad.</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8194" name="Picture 2" descr="When did the Battle of Buxar take place?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9636" y="2160589"/>
            <a:ext cx="4059382" cy="3699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2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BATTLE OF BUXAR WAS FOUGHT BETWEEN</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Battle participants and their role in the conflict are described in the table below:</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81097979"/>
              </p:ext>
            </p:extLst>
          </p:nvPr>
        </p:nvGraphicFramePr>
        <p:xfrm>
          <a:off x="554183" y="2821146"/>
          <a:ext cx="4973782" cy="3438908"/>
        </p:xfrm>
        <a:graphic>
          <a:graphicData uri="http://schemas.openxmlformats.org/drawingml/2006/table">
            <a:tbl>
              <a:tblPr firstRow="1" firstCol="1" bandRow="1">
                <a:tableStyleId>{5C22544A-7EE6-4342-B048-85BDC9FD1C3A}</a:tableStyleId>
              </a:tblPr>
              <a:tblGrid>
                <a:gridCol w="1829028"/>
                <a:gridCol w="3144754"/>
              </a:tblGrid>
              <a:tr h="268351">
                <a:tc>
                  <a:txBody>
                    <a:bodyPr/>
                    <a:lstStyle/>
                    <a:p>
                      <a:pPr marL="0" marR="0" algn="ctr">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Participants</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Role</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805054">
                <a:tc>
                  <a:txBody>
                    <a:bodyPr/>
                    <a:lstStyle/>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Mir Qasim</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He disliked how the English were misusing data and farmland, which led him to plot against them. Formed a coalition for the Buxar War with the Nawab of Awadh and the Mughal Emperor Shah Alam II.</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536703">
                <a:tc>
                  <a:txBody>
                    <a:bodyPr/>
                    <a:lstStyle/>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Shuja-Ud-Daulah (Nawab of Awadh/Oudh)</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He was a member of a confederacy with Shah </a:t>
                      </a:r>
                      <a:r>
                        <a:rPr lang="en-US" sz="1200" dirty="0" err="1">
                          <a:solidFill>
                            <a:schemeClr val="tx1"/>
                          </a:solidFill>
                          <a:effectLst/>
                          <a:latin typeface="Times New Roman" panose="02020603050405020304" pitchFamily="18" charset="0"/>
                          <a:cs typeface="Times New Roman" panose="02020603050405020304" pitchFamily="18" charset="0"/>
                        </a:rPr>
                        <a:t>Alam</a:t>
                      </a:r>
                      <a:r>
                        <a:rPr lang="en-US" sz="1200" dirty="0">
                          <a:solidFill>
                            <a:schemeClr val="tx1"/>
                          </a:solidFill>
                          <a:effectLst/>
                          <a:latin typeface="Times New Roman" panose="02020603050405020304" pitchFamily="18" charset="0"/>
                          <a:cs typeface="Times New Roman" panose="02020603050405020304" pitchFamily="18" charset="0"/>
                        </a:rPr>
                        <a:t>-II and Mir </a:t>
                      </a:r>
                      <a:r>
                        <a:rPr lang="en-US" sz="1200" dirty="0" err="1">
                          <a:solidFill>
                            <a:schemeClr val="tx1"/>
                          </a:solidFill>
                          <a:effectLst/>
                          <a:latin typeface="Times New Roman" panose="02020603050405020304" pitchFamily="18" charset="0"/>
                          <a:cs typeface="Times New Roman" panose="02020603050405020304" pitchFamily="18" charset="0"/>
                        </a:rPr>
                        <a:t>Qasim</a:t>
                      </a:r>
                      <a:r>
                        <a:rPr lang="en-US" sz="1200" dirty="0">
                          <a:solidFill>
                            <a:schemeClr val="tx1"/>
                          </a:solidFill>
                          <a:effectLst/>
                          <a:latin typeface="Times New Roman" panose="02020603050405020304" pitchFamily="18" charset="0"/>
                          <a:cs typeface="Times New Roman" panose="02020603050405020304" pitchFamily="18" charset="0"/>
                        </a:rPr>
                        <a:t>.</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268351">
                <a:tc>
                  <a:txBody>
                    <a:bodyPr/>
                    <a:lstStyle/>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Shah Alam II (Mughal Emperor)</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He desired to expel the English from Bengal.</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536703">
                <a:tc>
                  <a:txBody>
                    <a:bodyPr/>
                    <a:lstStyle/>
                    <a:p>
                      <a:pPr marL="0" marR="0" algn="ctr">
                        <a:spcBef>
                          <a:spcPts val="0"/>
                        </a:spcBef>
                        <a:spcAft>
                          <a:spcPts val="0"/>
                        </a:spcAft>
                      </a:pPr>
                      <a:r>
                        <a:rPr lang="en-US" sz="1200">
                          <a:solidFill>
                            <a:schemeClr val="tx1"/>
                          </a:solidFill>
                          <a:effectLst/>
                          <a:latin typeface="Times New Roman" panose="02020603050405020304" pitchFamily="18" charset="0"/>
                          <a:cs typeface="Times New Roman" panose="02020603050405020304" pitchFamily="18" charset="0"/>
                        </a:rPr>
                        <a:t>Hector Munro</a:t>
                      </a:r>
                      <a:endParaRPr lang="en-US" sz="12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He was in charge of the English army during the Battle of </a:t>
                      </a:r>
                      <a:r>
                        <a:rPr lang="en-US" sz="1200" dirty="0" err="1">
                          <a:solidFill>
                            <a:schemeClr val="tx1"/>
                          </a:solidFill>
                          <a:effectLst/>
                          <a:latin typeface="Times New Roman" panose="02020603050405020304" pitchFamily="18" charset="0"/>
                          <a:cs typeface="Times New Roman" panose="02020603050405020304" pitchFamily="18" charset="0"/>
                        </a:rPr>
                        <a:t>Buxar</a:t>
                      </a:r>
                      <a:endParaRPr lang="en-US" sz="1200" dirty="0">
                        <a:solidFill>
                          <a:schemeClr val="tx1"/>
                        </a:solidFill>
                        <a:effectLst/>
                        <a:latin typeface="Times New Roman" panose="02020603050405020304" pitchFamily="18" charset="0"/>
                        <a:cs typeface="Times New Roman" panose="02020603050405020304" pitchFamily="18" charset="0"/>
                      </a:endParaRPr>
                    </a:p>
                    <a:p>
                      <a:pPr marL="0" marR="0" algn="just">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r h="805054">
                <a:tc>
                  <a:txBody>
                    <a:bodyPr/>
                    <a:lstStyle/>
                    <a:p>
                      <a:pPr marL="0" marR="0" algn="ctr">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Robert Clive</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After triumphing in the Battle of </a:t>
                      </a:r>
                      <a:r>
                        <a:rPr lang="en-US" sz="1200" dirty="0" err="1">
                          <a:solidFill>
                            <a:schemeClr val="tx1"/>
                          </a:solidFill>
                          <a:effectLst/>
                          <a:latin typeface="Times New Roman" panose="02020603050405020304" pitchFamily="18" charset="0"/>
                          <a:cs typeface="Times New Roman" panose="02020603050405020304" pitchFamily="18" charset="0"/>
                        </a:rPr>
                        <a:t>Buxar</a:t>
                      </a:r>
                      <a:r>
                        <a:rPr lang="en-US" sz="1200" dirty="0">
                          <a:solidFill>
                            <a:schemeClr val="tx1"/>
                          </a:solidFill>
                          <a:effectLst/>
                          <a:latin typeface="Times New Roman" panose="02020603050405020304" pitchFamily="18" charset="0"/>
                          <a:cs typeface="Times New Roman" panose="02020603050405020304" pitchFamily="18" charset="0"/>
                        </a:rPr>
                        <a:t>, he signed the treaties with </a:t>
                      </a:r>
                      <a:r>
                        <a:rPr lang="en-US" sz="1200" dirty="0" err="1">
                          <a:solidFill>
                            <a:schemeClr val="tx1"/>
                          </a:solidFill>
                          <a:effectLst/>
                          <a:latin typeface="Times New Roman" panose="02020603050405020304" pitchFamily="18" charset="0"/>
                          <a:cs typeface="Times New Roman" panose="02020603050405020304" pitchFamily="18" charset="0"/>
                        </a:rPr>
                        <a:t>Shuja-Ud-Daulah</a:t>
                      </a:r>
                      <a:r>
                        <a:rPr lang="en-US" sz="1200" dirty="0">
                          <a:solidFill>
                            <a:schemeClr val="tx1"/>
                          </a:solidFill>
                          <a:effectLst/>
                          <a:latin typeface="Times New Roman" panose="02020603050405020304" pitchFamily="18" charset="0"/>
                          <a:cs typeface="Times New Roman" panose="02020603050405020304" pitchFamily="18" charset="0"/>
                        </a:rPr>
                        <a:t> and Shah </a:t>
                      </a:r>
                      <a:r>
                        <a:rPr lang="en-US" sz="1200" dirty="0" err="1">
                          <a:solidFill>
                            <a:schemeClr val="tx1"/>
                          </a:solidFill>
                          <a:effectLst/>
                          <a:latin typeface="Times New Roman" panose="02020603050405020304" pitchFamily="18" charset="0"/>
                          <a:cs typeface="Times New Roman" panose="02020603050405020304" pitchFamily="18" charset="0"/>
                        </a:rPr>
                        <a:t>Alam</a:t>
                      </a:r>
                      <a:r>
                        <a:rPr lang="en-US" sz="1200" dirty="0">
                          <a:solidFill>
                            <a:schemeClr val="tx1"/>
                          </a:solidFill>
                          <a:effectLst/>
                          <a:latin typeface="Times New Roman" panose="02020603050405020304" pitchFamily="18" charset="0"/>
                          <a:cs typeface="Times New Roman" panose="02020603050405020304" pitchFamily="18" charset="0"/>
                        </a:rPr>
                        <a:t> II</a:t>
                      </a:r>
                    </a:p>
                    <a:p>
                      <a:pPr marL="0" marR="0" algn="just">
                        <a:spcBef>
                          <a:spcPts val="0"/>
                        </a:spcBef>
                        <a:spcAft>
                          <a:spcPts val="0"/>
                        </a:spcAft>
                      </a:pPr>
                      <a:r>
                        <a:rPr lang="en-US" sz="1200" dirty="0">
                          <a:solidFill>
                            <a:schemeClr val="tx1"/>
                          </a:solidFill>
                          <a:effectLst/>
                          <a:latin typeface="Times New Roman" panose="02020603050405020304" pitchFamily="18" charset="0"/>
                          <a:cs typeface="Times New Roman" panose="02020603050405020304" pitchFamily="18" charset="0"/>
                        </a:rPr>
                        <a:t> </a:t>
                      </a:r>
                      <a:endPar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1031" name="Picture 7" descr="Battle Of Buxar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115" y="2821146"/>
            <a:ext cx="3746037" cy="34389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55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BUXAR SIGNIFICANCE</a:t>
            </a:r>
            <a:r>
              <a:rPr lang="en-US" dirty="0"/>
              <a:t/>
            </a:r>
            <a:br>
              <a:rPr lang="en-US" dirty="0"/>
            </a:br>
            <a:endParaRPr lang="en-US" dirty="0"/>
          </a:p>
        </p:txBody>
      </p:sp>
      <p:sp>
        <p:nvSpPr>
          <p:cNvPr id="3" name="Content Placeholder 2"/>
          <p:cNvSpPr>
            <a:spLocks noGrp="1"/>
          </p:cNvSpPr>
          <p:nvPr>
            <p:ph idx="1"/>
          </p:nvPr>
        </p:nvSpPr>
        <p:spPr>
          <a:xfrm>
            <a:off x="677334" y="2160589"/>
            <a:ext cx="4795211" cy="3880773"/>
          </a:xfrm>
        </p:spPr>
        <p:txBody>
          <a:bodyPr>
            <a:normAutofit fontScale="85000" lnSpcReduction="10000"/>
          </a:bodyPr>
          <a:lstStyle/>
          <a:p>
            <a:pPr algn="just"/>
            <a:r>
              <a:rPr lang="en-US" dirty="0">
                <a:solidFill>
                  <a:schemeClr val="tx1"/>
                </a:solidFill>
                <a:latin typeface="Times New Roman" panose="02020603050405020304" pitchFamily="18" charset="0"/>
                <a:cs typeface="Times New Roman" panose="02020603050405020304" pitchFamily="18" charset="0"/>
              </a:rPr>
              <a:t>Through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colonial dominance over the province of Bengal was formally established.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had been vanquished and replaced by the EIC’s army. The British now controlled the entire province, which included the modern states of Bihar and Orissa as well as Bangladesh. Even though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fled with vast wealth, Munro’s forces beat the confederacy’s soldiers, and the fugitive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perished in obscurity and poverty.</a:t>
            </a:r>
          </a:p>
          <a:p>
            <a:pPr algn="just"/>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Bengal’s independence had been put to an end by the Battle of Plassey in 1757. However, the British forces also exerted political dominance and control over the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and the Mughal Empire during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The British gained a solid foundation in India thanks to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which eventually allowed them to dominate the entire country.</a:t>
            </a:r>
          </a:p>
          <a:p>
            <a:endParaRPr lang="en-US" dirty="0"/>
          </a:p>
        </p:txBody>
      </p:sp>
      <p:pic>
        <p:nvPicPr>
          <p:cNvPr id="2050" name="Picture 2" descr="Battle of Buxar: Significance, Causes and Aftermath | Leverage Ed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945" y="2160589"/>
            <a:ext cx="3976255" cy="3450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5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910012" cy="132080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BATTLE OF BUXAR IMPACT</a:t>
            </a:r>
            <a:r>
              <a:rPr lang="en-US" dirty="0"/>
              <a:t/>
            </a:r>
            <a:br>
              <a:rPr lang="en-US" dirty="0"/>
            </a:br>
            <a:endParaRPr lang="en-US" dirty="0"/>
          </a:p>
        </p:txBody>
      </p:sp>
      <p:sp>
        <p:nvSpPr>
          <p:cNvPr id="3" name="Content Placeholder 2"/>
          <p:cNvSpPr>
            <a:spLocks noGrp="1"/>
          </p:cNvSpPr>
          <p:nvPr>
            <p:ph idx="1"/>
          </p:nvPr>
        </p:nvSpPr>
        <p:spPr>
          <a:xfrm>
            <a:off x="677334" y="2160589"/>
            <a:ext cx="4822921" cy="3422793"/>
          </a:xfrm>
        </p:spPr>
        <p:txBody>
          <a:bodyPr>
            <a:normAutofit fontScale="92500" lnSpcReduction="20000"/>
          </a:bodyPr>
          <a:lstStyle/>
          <a:p>
            <a:pPr algn="just"/>
            <a:r>
              <a:rPr lang="en-US" dirty="0">
                <a:solidFill>
                  <a:schemeClr val="tx1"/>
                </a:solidFill>
                <a:latin typeface="Times New Roman" panose="02020603050405020304" pitchFamily="18" charset="0"/>
                <a:cs typeface="Times New Roman" panose="02020603050405020304" pitchFamily="18" charset="0"/>
              </a:rPr>
              <a:t>On October 22, 1764, the British forces routed the alliance that Shah </a:t>
            </a:r>
            <a:r>
              <a:rPr lang="en-US" dirty="0" err="1">
                <a:solidFill>
                  <a:schemeClr val="tx1"/>
                </a:solidFill>
                <a:latin typeface="Times New Roman" panose="02020603050405020304" pitchFamily="18" charset="0"/>
                <a:cs typeface="Times New Roman" panose="02020603050405020304" pitchFamily="18" charset="0"/>
              </a:rPr>
              <a:t>Alam</a:t>
            </a:r>
            <a:r>
              <a:rPr lang="en-US" dirty="0">
                <a:solidFill>
                  <a:schemeClr val="tx1"/>
                </a:solidFill>
                <a:latin typeface="Times New Roman" panose="02020603050405020304" pitchFamily="18" charset="0"/>
                <a:cs typeface="Times New Roman" panose="02020603050405020304" pitchFamily="18" charset="0"/>
              </a:rPr>
              <a:t> II, </a:t>
            </a:r>
            <a:r>
              <a:rPr lang="en-US" dirty="0" err="1">
                <a:solidFill>
                  <a:schemeClr val="tx1"/>
                </a:solidFill>
                <a:latin typeface="Times New Roman" panose="02020603050405020304" pitchFamily="18" charset="0"/>
                <a:cs typeface="Times New Roman" panose="02020603050405020304" pitchFamily="18" charset="0"/>
              </a:rPr>
              <a:t>Shuja-Ud-Daula</a:t>
            </a:r>
            <a:r>
              <a:rPr lang="en-US" dirty="0">
                <a:solidFill>
                  <a:schemeClr val="tx1"/>
                </a:solidFill>
                <a:latin typeface="Times New Roman" panose="02020603050405020304" pitchFamily="18" charset="0"/>
                <a:cs typeface="Times New Roman" panose="02020603050405020304" pitchFamily="18" charset="0"/>
              </a:rPr>
              <a:t>, and 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had formed. Robert Clive played a significant role in the victory that Major Hector Munro oversaw for the British troops. With control over the Mughal domain and the province of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following the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conflict, the English rose to prominence in the North.</a:t>
            </a:r>
          </a:p>
          <a:p>
            <a:pPr algn="just"/>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Mir </a:t>
            </a:r>
            <a:r>
              <a:rPr lang="en-US" dirty="0" err="1">
                <a:solidFill>
                  <a:schemeClr val="tx1"/>
                </a:solidFill>
                <a:latin typeface="Times New Roman" panose="02020603050405020304" pitchFamily="18" charset="0"/>
                <a:cs typeface="Times New Roman" panose="02020603050405020304" pitchFamily="18" charset="0"/>
              </a:rPr>
              <a:t>Qasim</a:t>
            </a:r>
            <a:r>
              <a:rPr lang="en-US" dirty="0">
                <a:solidFill>
                  <a:schemeClr val="tx1"/>
                </a:solidFill>
                <a:latin typeface="Times New Roman" panose="02020603050405020304" pitchFamily="18" charset="0"/>
                <a:cs typeface="Times New Roman" panose="02020603050405020304" pitchFamily="18" charset="0"/>
              </a:rPr>
              <a:t> gave the English control over the </a:t>
            </a:r>
            <a:r>
              <a:rPr lang="en-US" dirty="0" err="1">
                <a:solidFill>
                  <a:schemeClr val="tx1"/>
                </a:solidFill>
                <a:latin typeface="Times New Roman" panose="02020603050405020304" pitchFamily="18" charset="0"/>
                <a:cs typeface="Times New Roman" panose="02020603050405020304" pitchFamily="18" charset="0"/>
              </a:rPr>
              <a:t>Midnapore</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Burdwan</a:t>
            </a:r>
            <a:r>
              <a:rPr lang="en-US" dirty="0">
                <a:solidFill>
                  <a:schemeClr val="tx1"/>
                </a:solidFill>
                <a:latin typeface="Times New Roman" panose="02020603050405020304" pitchFamily="18" charset="0"/>
                <a:cs typeface="Times New Roman" panose="02020603050405020304" pitchFamily="18" charset="0"/>
              </a:rPr>
              <a:t>, and Chittagong districts to support the army. Duty-free trade permits were issued to English traders following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in 1764. Only salt was still subject to a 2% tariff</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p:txBody>
      </p:sp>
      <p:pic>
        <p:nvPicPr>
          <p:cNvPr id="6146" name="Picture 2" descr="Battle of Buxar (1764) Causes and Results &gt; GK Ran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160589"/>
            <a:ext cx="3851564" cy="33184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648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83" y="609600"/>
            <a:ext cx="8866908" cy="1320800"/>
          </a:xfrm>
        </p:spPr>
        <p:txBody>
          <a:bodyPr>
            <a:normAutofit fontScale="90000"/>
          </a:bodyPr>
          <a:lstStyle/>
          <a:p>
            <a:pPr algn="ctr"/>
            <a:r>
              <a:rPr lang="en-US" sz="3200" b="1" dirty="0">
                <a:solidFill>
                  <a:srgbClr val="C00000"/>
                </a:solidFill>
                <a:latin typeface="Times New Roman" panose="02020603050405020304" pitchFamily="18" charset="0"/>
                <a:cs typeface="Times New Roman" panose="02020603050405020304" pitchFamily="18" charset="0"/>
              </a:rPr>
              <a:t/>
            </a:r>
            <a:br>
              <a:rPr lang="en-US" sz="3200"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BATTLE OF BUXAR IMPACT</a:t>
            </a:r>
            <a:r>
              <a:rPr lang="en-US" dirty="0"/>
              <a:t/>
            </a:r>
            <a:br>
              <a:rPr lang="en-US" dirty="0"/>
            </a:br>
            <a:endParaRPr lang="en-US" dirty="0"/>
          </a:p>
        </p:txBody>
      </p:sp>
      <p:sp>
        <p:nvSpPr>
          <p:cNvPr id="3" name="Content Placeholder 2"/>
          <p:cNvSpPr>
            <a:spLocks noGrp="1"/>
          </p:cNvSpPr>
          <p:nvPr>
            <p:ph idx="1"/>
          </p:nvPr>
        </p:nvSpPr>
        <p:spPr>
          <a:xfrm>
            <a:off x="554182" y="2160589"/>
            <a:ext cx="4627418" cy="3658320"/>
          </a:xfrm>
        </p:spPr>
        <p:txBody>
          <a:bodyPr>
            <a:normAutofit fontScale="85000" lnSpcReduction="20000"/>
          </a:bodyPr>
          <a:lstStyle/>
          <a:p>
            <a:pPr algn="just"/>
            <a:r>
              <a:rPr lang="en-US" dirty="0" err="1">
                <a:solidFill>
                  <a:schemeClr val="tx1"/>
                </a:solidFill>
                <a:latin typeface="Times New Roman" panose="02020603050405020304" pitchFamily="18" charset="0"/>
                <a:cs typeface="Times New Roman" panose="02020603050405020304" pitchFamily="18" charset="0"/>
              </a:rPr>
              <a:t>Najimud-Daula</a:t>
            </a:r>
            <a:r>
              <a:rPr lang="en-US" dirty="0">
                <a:solidFill>
                  <a:schemeClr val="tx1"/>
                </a:solidFill>
                <a:latin typeface="Times New Roman" panose="02020603050405020304" pitchFamily="18" charset="0"/>
                <a:cs typeface="Times New Roman" panose="02020603050405020304" pitchFamily="18" charset="0"/>
              </a:rPr>
              <a:t>, Mir </a:t>
            </a:r>
            <a:r>
              <a:rPr lang="en-US" dirty="0" err="1">
                <a:solidFill>
                  <a:schemeClr val="tx1"/>
                </a:solidFill>
                <a:latin typeface="Times New Roman" panose="02020603050405020304" pitchFamily="18" charset="0"/>
                <a:cs typeface="Times New Roman" panose="02020603050405020304" pitchFamily="18" charset="0"/>
              </a:rPr>
              <a:t>Jafar’s</a:t>
            </a:r>
            <a:r>
              <a:rPr lang="en-US" dirty="0">
                <a:solidFill>
                  <a:schemeClr val="tx1"/>
                </a:solidFill>
                <a:latin typeface="Times New Roman" panose="02020603050405020304" pitchFamily="18" charset="0"/>
                <a:cs typeface="Times New Roman" panose="02020603050405020304" pitchFamily="18" charset="0"/>
              </a:rPr>
              <a:t> younger son, assumed the throne after his death. However since the English held control over both the military and the government, this was only an acknowledgment of the situation. </a:t>
            </a:r>
            <a:r>
              <a:rPr lang="en-US" dirty="0" err="1">
                <a:solidFill>
                  <a:schemeClr val="tx1"/>
                </a:solidFill>
                <a:latin typeface="Times New Roman" panose="02020603050405020304" pitchFamily="18" charset="0"/>
                <a:cs typeface="Times New Roman" panose="02020603050405020304" pitchFamily="18" charset="0"/>
              </a:rPr>
              <a:t>Shuja-Ud-Daula</a:t>
            </a:r>
            <a:r>
              <a:rPr lang="en-US" dirty="0">
                <a:solidFill>
                  <a:schemeClr val="tx1"/>
                </a:solidFill>
                <a:latin typeface="Times New Roman" panose="02020603050405020304" pitchFamily="18" charset="0"/>
                <a:cs typeface="Times New Roman" panose="02020603050405020304" pitchFamily="18" charset="0"/>
              </a:rPr>
              <a:t> of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and Shah </a:t>
            </a:r>
            <a:r>
              <a:rPr lang="en-US" dirty="0" err="1">
                <a:solidFill>
                  <a:schemeClr val="tx1"/>
                </a:solidFill>
                <a:latin typeface="Times New Roman" panose="02020603050405020304" pitchFamily="18" charset="0"/>
                <a:cs typeface="Times New Roman" panose="02020603050405020304" pitchFamily="18" charset="0"/>
              </a:rPr>
              <a:t>Alam</a:t>
            </a:r>
            <a:r>
              <a:rPr lang="en-US" dirty="0">
                <a:solidFill>
                  <a:schemeClr val="tx1"/>
                </a:solidFill>
                <a:latin typeface="Times New Roman" panose="02020603050405020304" pitchFamily="18" charset="0"/>
                <a:cs typeface="Times New Roman" panose="02020603050405020304" pitchFamily="18" charset="0"/>
              </a:rPr>
              <a:t> II had their differences resolved by the Treaty of Allahabad. This was led by Robert Clive.</a:t>
            </a:r>
          </a:p>
          <a:p>
            <a:pPr algn="just"/>
            <a:r>
              <a:rPr lang="en-US" dirty="0">
                <a:solidFill>
                  <a:schemeClr val="tx1"/>
                </a:solidFill>
                <a:latin typeface="Times New Roman" panose="02020603050405020304" pitchFamily="18" charset="0"/>
                <a:cs typeface="Times New Roman" panose="02020603050405020304" pitchFamily="18" charset="0"/>
              </a:rPr>
              <a:t>On October 22, 1764, the British army under Hector Munro engaged an alliance of Indian kings from Bengal, </a:t>
            </a:r>
            <a:r>
              <a:rPr lang="en-US" dirty="0" err="1">
                <a:solidFill>
                  <a:schemeClr val="tx1"/>
                </a:solidFill>
                <a:latin typeface="Times New Roman" panose="02020603050405020304" pitchFamily="18" charset="0"/>
                <a:cs typeface="Times New Roman" panose="02020603050405020304" pitchFamily="18" charset="0"/>
              </a:rPr>
              <a:t>Awadh</a:t>
            </a:r>
            <a:r>
              <a:rPr lang="en-US" dirty="0">
                <a:solidFill>
                  <a:schemeClr val="tx1"/>
                </a:solidFill>
                <a:latin typeface="Times New Roman" panose="02020603050405020304" pitchFamily="18" charset="0"/>
                <a:cs typeface="Times New Roman" panose="02020603050405020304" pitchFamily="18" charset="0"/>
              </a:rPr>
              <a:t>, and the Mughal Empire at the Battle of </a:t>
            </a:r>
            <a:r>
              <a:rPr lang="en-US" dirty="0" err="1">
                <a:solidFill>
                  <a:schemeClr val="tx1"/>
                </a:solidFill>
                <a:latin typeface="Times New Roman" panose="02020603050405020304" pitchFamily="18" charset="0"/>
                <a:cs typeface="Times New Roman" panose="02020603050405020304" pitchFamily="18" charset="0"/>
              </a:rPr>
              <a:t>Buxar</a:t>
            </a:r>
            <a:r>
              <a:rPr lang="en-US" dirty="0">
                <a:solidFill>
                  <a:schemeClr val="tx1"/>
                </a:solidFill>
                <a:latin typeface="Times New Roman" panose="02020603050405020304" pitchFamily="18" charset="0"/>
                <a:cs typeface="Times New Roman" panose="02020603050405020304" pitchFamily="18" charset="0"/>
              </a:rPr>
              <a:t>. This pivotal conflict paved the way for the British to dominate India for the following 183 years. After winning the Battle of Plassey in 1757, the British East India Company turned its attention to Bengal. The Mughal Emperor submitted and Bengal was taken over by the British in 1765, marking the end of the conflict...</a:t>
            </a:r>
          </a:p>
          <a:p>
            <a:endParaRPr lang="en-US" dirty="0"/>
          </a:p>
        </p:txBody>
      </p:sp>
      <p:pic>
        <p:nvPicPr>
          <p:cNvPr id="7172" name="Picture 4" descr="What were the causes behind the Battle of Buxar?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2160589"/>
            <a:ext cx="4059382" cy="3464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4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Tree>
    <p:extLst>
      <p:ext uri="{BB962C8B-B14F-4D97-AF65-F5344CB8AC3E}">
        <p14:creationId xmlns:p14="http://schemas.microsoft.com/office/powerpoint/2010/main" val="22883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8" y="609600"/>
            <a:ext cx="8761384" cy="1320800"/>
          </a:xfrm>
        </p:spPr>
        <p:txBody>
          <a:bodyPr>
            <a:normAutofit/>
          </a:bodyPr>
          <a:lstStyle/>
          <a:p>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THE </a:t>
            </a:r>
            <a:r>
              <a:rPr lang="en-US" sz="3200" b="1" dirty="0">
                <a:solidFill>
                  <a:srgbClr val="C00000"/>
                </a:solidFill>
                <a:latin typeface="Times New Roman" panose="02020603050405020304" pitchFamily="18" charset="0"/>
                <a:cs typeface="Times New Roman" panose="02020603050405020304" pitchFamily="18" charset="0"/>
              </a:rPr>
              <a:t>RULE OF THE NAWABS (1727-1757 A.D.) </a:t>
            </a:r>
            <a:endParaRPr lang="en-US" sz="3200" dirty="0"/>
          </a:p>
        </p:txBody>
      </p:sp>
      <p:sp>
        <p:nvSpPr>
          <p:cNvPr id="3" name="Content Placeholder 2"/>
          <p:cNvSpPr>
            <a:spLocks noGrp="1"/>
          </p:cNvSpPr>
          <p:nvPr>
            <p:ph idx="1"/>
          </p:nvPr>
        </p:nvSpPr>
        <p:spPr>
          <a:xfrm>
            <a:off x="677332" y="2160590"/>
            <a:ext cx="5224703" cy="3505920"/>
          </a:xfrm>
        </p:spPr>
        <p:txBody>
          <a:bodyPr>
            <a:normAutofit fontScale="85000" lnSpcReduction="20000"/>
          </a:bodyPr>
          <a:lstStyle/>
          <a:p>
            <a:pPr algn="just"/>
            <a:r>
              <a:rPr lang="en-US" dirty="0" err="1">
                <a:solidFill>
                  <a:schemeClr val="tx1"/>
                </a:solidFill>
                <a:latin typeface="Times New Roman" panose="02020603050405020304" pitchFamily="18" charset="0"/>
                <a:cs typeface="Times New Roman" panose="02020603050405020304" pitchFamily="18" charset="0"/>
              </a:rPr>
              <a:t>Alivardi</a:t>
            </a:r>
            <a:r>
              <a:rPr lang="en-US" dirty="0">
                <a:solidFill>
                  <a:schemeClr val="tx1"/>
                </a:solidFill>
                <a:latin typeface="Times New Roman" panose="02020603050405020304" pitchFamily="18" charset="0"/>
                <a:cs typeface="Times New Roman" panose="02020603050405020304" pitchFamily="18" charset="0"/>
              </a:rPr>
              <a:t> Khan chose the son of his youngest daughter </a:t>
            </a:r>
            <a:r>
              <a:rPr lang="en-US" dirty="0" err="1">
                <a:solidFill>
                  <a:schemeClr val="tx1"/>
                </a:solidFill>
                <a:latin typeface="Times New Roman" panose="02020603050405020304" pitchFamily="18" charset="0"/>
                <a:cs typeface="Times New Roman" panose="02020603050405020304" pitchFamily="18" charset="0"/>
              </a:rPr>
              <a:t>Amena</a:t>
            </a:r>
            <a:r>
              <a:rPr lang="en-US" dirty="0">
                <a:solidFill>
                  <a:schemeClr val="tx1"/>
                </a:solidFill>
                <a:latin typeface="Times New Roman" panose="02020603050405020304" pitchFamily="18" charset="0"/>
                <a:cs typeface="Times New Roman" panose="02020603050405020304" pitchFamily="18" charset="0"/>
              </a:rPr>
              <a:t> Begum, </a:t>
            </a:r>
            <a:r>
              <a:rPr lang="en-US" dirty="0" err="1">
                <a:solidFill>
                  <a:schemeClr val="tx1"/>
                </a:solidFill>
                <a:latin typeface="Times New Roman" panose="02020603050405020304" pitchFamily="18" charset="0"/>
                <a:cs typeface="Times New Roman" panose="02020603050405020304" pitchFamily="18" charset="0"/>
              </a:rPr>
              <a:t>Sirajuddaula</a:t>
            </a:r>
            <a:r>
              <a:rPr lang="en-US" dirty="0">
                <a:solidFill>
                  <a:schemeClr val="tx1"/>
                </a:solidFill>
                <a:latin typeface="Times New Roman" panose="02020603050405020304" pitchFamily="18" charset="0"/>
                <a:cs typeface="Times New Roman" panose="02020603050405020304" pitchFamily="18" charset="0"/>
              </a:rPr>
              <a:t> as his heir. The first daughter of </a:t>
            </a:r>
            <a:r>
              <a:rPr lang="en-US" dirty="0" err="1">
                <a:solidFill>
                  <a:schemeClr val="tx1"/>
                </a:solidFill>
                <a:latin typeface="Times New Roman" panose="02020603050405020304" pitchFamily="18" charset="0"/>
                <a:cs typeface="Times New Roman" panose="02020603050405020304" pitchFamily="18" charset="0"/>
              </a:rPr>
              <a:t>Alivardi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Ghasheti</a:t>
            </a:r>
            <a:r>
              <a:rPr lang="en-US" dirty="0">
                <a:solidFill>
                  <a:schemeClr val="tx1"/>
                </a:solidFill>
                <a:latin typeface="Times New Roman" panose="02020603050405020304" pitchFamily="18" charset="0"/>
                <a:cs typeface="Times New Roman" panose="02020603050405020304" pitchFamily="18" charset="0"/>
              </a:rPr>
              <a:t> Begum had the expectation that the son of her second sister </a:t>
            </a:r>
            <a:r>
              <a:rPr lang="en-US" dirty="0" err="1">
                <a:solidFill>
                  <a:schemeClr val="tx1"/>
                </a:solidFill>
                <a:latin typeface="Times New Roman" panose="02020603050405020304" pitchFamily="18" charset="0"/>
                <a:cs typeface="Times New Roman" panose="02020603050405020304" pitchFamily="18" charset="0"/>
              </a:rPr>
              <a:t>Shaokat</a:t>
            </a:r>
            <a:r>
              <a:rPr lang="en-US" dirty="0">
                <a:solidFill>
                  <a:schemeClr val="tx1"/>
                </a:solidFill>
                <a:latin typeface="Times New Roman" panose="02020603050405020304" pitchFamily="18" charset="0"/>
                <a:cs typeface="Times New Roman" panose="02020603050405020304" pitchFamily="18" charset="0"/>
              </a:rPr>
              <a:t> Jang would be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Consequently, she started conspiracy against </a:t>
            </a:r>
            <a:r>
              <a:rPr lang="en-US" dirty="0" err="1">
                <a:solidFill>
                  <a:schemeClr val="tx1"/>
                </a:solidFill>
                <a:latin typeface="Times New Roman" panose="02020603050405020304" pitchFamily="18" charset="0"/>
                <a:cs typeface="Times New Roman" panose="02020603050405020304" pitchFamily="18" charset="0"/>
              </a:rPr>
              <a:t>Sirajuddaula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Ghasheti</a:t>
            </a:r>
            <a:r>
              <a:rPr lang="en-US" dirty="0">
                <a:solidFill>
                  <a:schemeClr val="tx1"/>
                </a:solidFill>
                <a:latin typeface="Times New Roman" panose="02020603050405020304" pitchFamily="18" charset="0"/>
                <a:cs typeface="Times New Roman" panose="02020603050405020304" pitchFamily="18" charset="0"/>
              </a:rPr>
              <a:t> Begum gained support of some aristocrats. Of them the names of </a:t>
            </a:r>
            <a:r>
              <a:rPr lang="en-US" dirty="0" err="1">
                <a:solidFill>
                  <a:schemeClr val="tx1"/>
                </a:solidFill>
                <a:latin typeface="Times New Roman" panose="02020603050405020304" pitchFamily="18" charset="0"/>
                <a:cs typeface="Times New Roman" panose="02020603050405020304" pitchFamily="18" charset="0"/>
              </a:rPr>
              <a:t>Roydurlav</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Mirjafar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Umichand</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Rajballav</a:t>
            </a:r>
            <a:r>
              <a:rPr lang="en-US" dirty="0">
                <a:solidFill>
                  <a:schemeClr val="tx1"/>
                </a:solidFill>
                <a:latin typeface="Times New Roman" panose="02020603050405020304" pitchFamily="18" charset="0"/>
                <a:cs typeface="Times New Roman" panose="02020603050405020304" pitchFamily="18" charset="0"/>
              </a:rPr>
              <a:t> and others can be mentioned. The shrewd English merchants who came to Bengal for trade, exploited this conspiracy inside the palace. They joined hands with conspirators. At last there was a battle between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and the English. On June 23, 1757 A.D. in the battle of Plassey, the commander-in-chief of the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Mirjafora</a:t>
            </a:r>
            <a:r>
              <a:rPr lang="en-US" dirty="0">
                <a:solidFill>
                  <a:schemeClr val="tx1"/>
                </a:solidFill>
                <a:latin typeface="Times New Roman" panose="02020603050405020304" pitchFamily="18" charset="0"/>
                <a:cs typeface="Times New Roman" panose="02020603050405020304" pitchFamily="18" charset="0"/>
              </a:rPr>
              <a:t> unfaithfully desisted from taking part in the battle. </a:t>
            </a:r>
            <a:r>
              <a:rPr lang="en-US" dirty="0" err="1">
                <a:solidFill>
                  <a:schemeClr val="tx1"/>
                </a:solidFill>
                <a:latin typeface="Times New Roman" panose="02020603050405020304" pitchFamily="18" charset="0"/>
                <a:cs typeface="Times New Roman" panose="02020603050405020304" pitchFamily="18" charset="0"/>
              </a:rPr>
              <a:t>Sirajuddaula</a:t>
            </a:r>
            <a:r>
              <a:rPr lang="en-US" dirty="0">
                <a:solidFill>
                  <a:schemeClr val="tx1"/>
                </a:solidFill>
                <a:latin typeface="Times New Roman" panose="02020603050405020304" pitchFamily="18" charset="0"/>
                <a:cs typeface="Times New Roman" panose="02020603050405020304" pitchFamily="18" charset="0"/>
              </a:rPr>
              <a:t> helplessly suffered defeat. Thus through the battle of Plassey, the foundation of the English rule was laid in Bengal. And with it ended the Middle age in Bengal. </a:t>
            </a:r>
          </a:p>
          <a:p>
            <a:endParaRPr lang="en-US" dirty="0"/>
          </a:p>
        </p:txBody>
      </p:sp>
      <p:pic>
        <p:nvPicPr>
          <p:cNvPr id="3074" name="Picture 2" descr="Siraj-ud-daulah | MA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291" y="2160590"/>
            <a:ext cx="3075709" cy="31872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94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8F295B-98AE-166D-29F3-F8B2C081F737}"/>
              </a:ext>
            </a:extLst>
          </p:cNvPr>
          <p:cNvSpPr>
            <a:spLocks noGrp="1"/>
          </p:cNvSpPr>
          <p:nvPr>
            <p:ph type="title"/>
          </p:nvPr>
        </p:nvSpPr>
        <p:spPr>
          <a:xfrm>
            <a:off x="792161" y="474086"/>
            <a:ext cx="7977766" cy="1049914"/>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PLASSEY BACKGROUND</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F19242FC-83A3-3F42-87ED-34C0A4DF132A}"/>
              </a:ext>
            </a:extLst>
          </p:cNvPr>
          <p:cNvSpPr>
            <a:spLocks noGrp="1"/>
          </p:cNvSpPr>
          <p:nvPr>
            <p:ph idx="1"/>
          </p:nvPr>
        </p:nvSpPr>
        <p:spPr>
          <a:xfrm>
            <a:off x="318341" y="1884218"/>
            <a:ext cx="4793986" cy="4044082"/>
          </a:xfrm>
        </p:spPr>
        <p:txBody>
          <a:bodyPr>
            <a:noAutofit/>
          </a:bodyPr>
          <a:lstStyle/>
          <a:p>
            <a:pPr marL="0" indent="0" algn="just">
              <a:lnSpc>
                <a:spcPct val="90000"/>
              </a:lnSpc>
              <a:spcBef>
                <a:spcPts val="0"/>
              </a:spcBef>
              <a:buNone/>
            </a:pPr>
            <a:r>
              <a:rPr lang="en-US" dirty="0" smtClean="0">
                <a:solidFill>
                  <a:schemeClr val="tx1"/>
                </a:solidFill>
                <a:latin typeface="Times New Roman" panose="02020603050405020304" pitchFamily="18" charset="0"/>
                <a:cs typeface="Times New Roman" panose="02020603050405020304" pitchFamily="18" charset="0"/>
              </a:rPr>
              <a:t>Understanding </a:t>
            </a:r>
            <a:r>
              <a:rPr lang="en-US" dirty="0">
                <a:solidFill>
                  <a:schemeClr val="tx1"/>
                </a:solidFill>
                <a:latin typeface="Times New Roman" panose="02020603050405020304" pitchFamily="18" charset="0"/>
                <a:cs typeface="Times New Roman" panose="02020603050405020304" pitchFamily="18" charset="0"/>
              </a:rPr>
              <a:t>the circumstances leading up to the Battle of Plassey in 1757 is crucial. </a:t>
            </a:r>
            <a:r>
              <a:rPr lang="x-none" dirty="0" smtClean="0">
                <a:solidFill>
                  <a:schemeClr val="tx1"/>
                </a:solidFill>
                <a:latin typeface="Times New Roman" panose="02020603050405020304" pitchFamily="18" charset="0"/>
                <a:cs typeface="Times New Roman" panose="02020603050405020304" pitchFamily="18" charset="0"/>
              </a:rPr>
              <a:t>Let </a:t>
            </a:r>
            <a:r>
              <a:rPr lang="x-none" dirty="0">
                <a:solidFill>
                  <a:schemeClr val="tx1"/>
                </a:solidFill>
                <a:latin typeface="Times New Roman" panose="02020603050405020304" pitchFamily="18" charset="0"/>
                <a:cs typeface="Times New Roman" panose="02020603050405020304" pitchFamily="18" charset="0"/>
              </a:rPr>
              <a:t>us look at some of the key events that preceded the Battle of Plassey and became a cause for this battle:</a:t>
            </a:r>
            <a:endParaRPr lang="en-US" dirty="0">
              <a:solidFill>
                <a:schemeClr val="tx1"/>
              </a:solidFill>
              <a:latin typeface="Times New Roman" panose="02020603050405020304" pitchFamily="18" charset="0"/>
              <a:cs typeface="Times New Roman" panose="02020603050405020304" pitchFamily="18" charset="0"/>
            </a:endParaRPr>
          </a:p>
          <a:p>
            <a:pPr lvl="0" algn="just">
              <a:lnSpc>
                <a:spcPct val="90000"/>
              </a:lnSpc>
              <a:spcBef>
                <a:spcPts val="0"/>
              </a:spcBef>
            </a:pPr>
            <a:r>
              <a:rPr lang="x-none" dirty="0">
                <a:solidFill>
                  <a:schemeClr val="tx1"/>
                </a:solidFill>
                <a:latin typeface="Times New Roman" panose="02020603050405020304" pitchFamily="18" charset="0"/>
                <a:cs typeface="Times New Roman" panose="02020603050405020304" pitchFamily="18" charset="0"/>
              </a:rPr>
              <a:t>Siraj-Ud-Daula was succeeded by his grandfather Alivardi Khan to become the Nawab of Bengal. He had become the Nawab of Bengal the year before, and he had ordered the English to stop the extension of their fortification.</a:t>
            </a:r>
            <a:endParaRPr lang="en-US" dirty="0">
              <a:solidFill>
                <a:schemeClr val="tx1"/>
              </a:solidFill>
              <a:latin typeface="Times New Roman" panose="02020603050405020304" pitchFamily="18" charset="0"/>
              <a:cs typeface="Times New Roman" panose="02020603050405020304" pitchFamily="18" charset="0"/>
            </a:endParaRPr>
          </a:p>
          <a:p>
            <a:pPr lvl="0" algn="just">
              <a:lnSpc>
                <a:spcPct val="90000"/>
              </a:lnSpc>
              <a:spcBef>
                <a:spcPts val="0"/>
              </a:spcBef>
            </a:pPr>
            <a:r>
              <a:rPr lang="x-none" dirty="0">
                <a:solidFill>
                  <a:schemeClr val="tx1"/>
                </a:solidFill>
                <a:latin typeface="Times New Roman" panose="02020603050405020304" pitchFamily="18" charset="0"/>
                <a:cs typeface="Times New Roman" panose="02020603050405020304" pitchFamily="18" charset="0"/>
              </a:rPr>
              <a:t>The victory of the Britishers in the Carnatic wars has made Siraj-Ud-Daula apprehensive about the rising power of the Britishers in India. </a:t>
            </a:r>
            <a:endParaRPr lang="en-US" dirty="0">
              <a:solidFill>
                <a:schemeClr val="tx1"/>
              </a:solidFill>
              <a:latin typeface="Times New Roman" panose="02020603050405020304" pitchFamily="18" charset="0"/>
              <a:cs typeface="Times New Roman" panose="02020603050405020304" pitchFamily="18" charset="0"/>
            </a:endParaRPr>
          </a:p>
          <a:p>
            <a:pPr marL="0" indent="0" algn="just">
              <a:lnSpc>
                <a:spcPct val="80000"/>
              </a:lnSpc>
              <a:spcBef>
                <a:spcPts val="0"/>
              </a:spcBef>
              <a:buNone/>
            </a:pPr>
            <a:r>
              <a:rPr lang="en-US" sz="1600" dirty="0" smtClean="0">
                <a:latin typeface="Times New Roman" panose="02020603050405020304" pitchFamily="18" charset="0"/>
                <a:cs typeface="Times New Roman" panose="02020603050405020304" pitchFamily="18" charset="0"/>
              </a:rPr>
              <a:t>  </a:t>
            </a:r>
            <a:endParaRPr lang="x-none"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70000"/>
              </a:lnSpc>
              <a:spcBef>
                <a:spcPts val="0"/>
              </a:spcBef>
              <a:buNone/>
            </a:pPr>
            <a:r>
              <a:rPr lang="x-none" sz="1600" dirty="0">
                <a:solidFill>
                  <a:srgbClr val="585858"/>
                </a:solidFill>
                <a:effectLst/>
                <a:latin typeface="Times New Roman" panose="02020603050405020304" pitchFamily="18" charset="0"/>
                <a:ea typeface="Times New Roman" panose="02020603050405020304" pitchFamily="18" charset="0"/>
              </a:rPr>
              <a:t> </a:t>
            </a:r>
            <a:endParaRPr lang="x-none" sz="1600" dirty="0">
              <a:effectLst/>
              <a:latin typeface="Times New Roman" panose="02020603050405020304" pitchFamily="18" charset="0"/>
              <a:ea typeface="Times New Roman" panose="02020603050405020304" pitchFamily="18" charset="0"/>
            </a:endParaRPr>
          </a:p>
          <a:p>
            <a:pPr algn="just">
              <a:lnSpc>
                <a:spcPct val="70000"/>
              </a:lnSpc>
              <a:spcBef>
                <a:spcPts val="0"/>
              </a:spcBef>
            </a:pPr>
            <a:endParaRPr lang="x-none" sz="1400" dirty="0"/>
          </a:p>
        </p:txBody>
      </p:sp>
      <p:pic>
        <p:nvPicPr>
          <p:cNvPr id="2052" name="Picture 4" descr="https://backoffice.daily-bangladesh.com/media/imgAll/inner/2910757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727" y="1884218"/>
            <a:ext cx="3990110" cy="393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09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
            </a:r>
            <a:br>
              <a:rPr lang="en-US" b="1" dirty="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BATTLE OF PLASSEY BACKGROUND</a:t>
            </a:r>
            <a:endParaRPr lang="en-US" dirty="0"/>
          </a:p>
        </p:txBody>
      </p:sp>
      <p:sp>
        <p:nvSpPr>
          <p:cNvPr id="3" name="Content Placeholder 2"/>
          <p:cNvSpPr>
            <a:spLocks noGrp="1"/>
          </p:cNvSpPr>
          <p:nvPr>
            <p:ph idx="1"/>
          </p:nvPr>
        </p:nvSpPr>
        <p:spPr>
          <a:xfrm>
            <a:off x="415637" y="2160590"/>
            <a:ext cx="5167746" cy="3464356"/>
          </a:xfrm>
        </p:spPr>
        <p:txBody>
          <a:bodyPr/>
          <a:lstStyle/>
          <a:p>
            <a:pPr lvl="0" algn="just">
              <a:lnSpc>
                <a:spcPct val="80000"/>
              </a:lnSpc>
              <a:spcBef>
                <a:spcPts val="0"/>
              </a:spcBef>
            </a:pPr>
            <a:r>
              <a:rPr lang="x-none" dirty="0">
                <a:solidFill>
                  <a:schemeClr val="tx1"/>
                </a:solidFill>
                <a:latin typeface="Times New Roman" panose="02020603050405020304" pitchFamily="18" charset="0"/>
                <a:cs typeface="Times New Roman" panose="02020603050405020304" pitchFamily="18" charset="0"/>
              </a:rPr>
              <a:t>The officials of the Company made rampant misuse of its trade privileges that adversely affected the Nawab’s finances.</a:t>
            </a:r>
            <a:endParaRPr lang="en-US" dirty="0">
              <a:solidFill>
                <a:schemeClr val="tx1"/>
              </a:solidFill>
              <a:latin typeface="Times New Roman" panose="02020603050405020304" pitchFamily="18" charset="0"/>
              <a:cs typeface="Times New Roman" panose="02020603050405020304" pitchFamily="18" charset="0"/>
            </a:endParaRPr>
          </a:p>
          <a:p>
            <a:pPr lvl="0" algn="just">
              <a:lnSpc>
                <a:spcPct val="80000"/>
              </a:lnSpc>
              <a:spcBef>
                <a:spcPts val="0"/>
              </a:spcBef>
            </a:pPr>
            <a:r>
              <a:rPr lang="x-none" dirty="0">
                <a:solidFill>
                  <a:schemeClr val="tx1"/>
                </a:solidFill>
                <a:latin typeface="Times New Roman" panose="02020603050405020304" pitchFamily="18" charset="0"/>
                <a:cs typeface="Times New Roman" panose="02020603050405020304" pitchFamily="18" charset="0"/>
              </a:rPr>
              <a:t>The Britishers fortified Fort Williams without the permission of Nawab which infuriated him further. He marched to Fort Williams and captured 146 Britishers and imprisoned them in a small room due to which 123 Britishers died. This incident is known as the “Black Hole Tragedy of Calcutta”.</a:t>
            </a:r>
            <a:endParaRPr lang="en-US" dirty="0">
              <a:solidFill>
                <a:schemeClr val="tx1"/>
              </a:solidFill>
              <a:latin typeface="Times New Roman" panose="02020603050405020304" pitchFamily="18" charset="0"/>
              <a:cs typeface="Times New Roman" panose="02020603050405020304" pitchFamily="18" charset="0"/>
            </a:endParaRPr>
          </a:p>
          <a:p>
            <a:pPr lvl="0" algn="just">
              <a:lnSpc>
                <a:spcPct val="80000"/>
              </a:lnSpc>
              <a:spcBef>
                <a:spcPts val="0"/>
              </a:spcBef>
            </a:pPr>
            <a:r>
              <a:rPr lang="x-none" dirty="0">
                <a:solidFill>
                  <a:schemeClr val="tx1"/>
                </a:solidFill>
                <a:latin typeface="Times New Roman" panose="02020603050405020304" pitchFamily="18" charset="0"/>
                <a:cs typeface="Times New Roman" panose="02020603050405020304" pitchFamily="18" charset="0"/>
              </a:rPr>
              <a:t>Upon this, Robert Clive was sent to Bengal to strengthen the position of Britishers in Bengal. He bribed some of the chief members of the Nawab of Bengal and promised kinship to Mir Jafar in </a:t>
            </a:r>
            <a:r>
              <a:rPr lang="x-none" dirty="0" smtClean="0">
                <a:solidFill>
                  <a:schemeClr val="tx1"/>
                </a:solidFill>
                <a:latin typeface="Times New Roman" panose="02020603050405020304" pitchFamily="18" charset="0"/>
                <a:cs typeface="Times New Roman" panose="02020603050405020304" pitchFamily="18" charset="0"/>
              </a:rPr>
              <a:t>return </a:t>
            </a:r>
            <a:r>
              <a:rPr lang="x-none" dirty="0">
                <a:solidFill>
                  <a:schemeClr val="tx1"/>
                </a:solidFill>
                <a:latin typeface="Times New Roman" panose="02020603050405020304" pitchFamily="18" charset="0"/>
                <a:cs typeface="Times New Roman" panose="02020603050405020304" pitchFamily="18" charset="0"/>
              </a:rPr>
              <a:t>for his betrayal of the Nawab. </a:t>
            </a:r>
            <a:r>
              <a:rPr lang="en-US" dirty="0">
                <a:solidFill>
                  <a:schemeClr val="tx1"/>
                </a:solidFill>
                <a:latin typeface="Times New Roman" panose="02020603050405020304" pitchFamily="18" charset="0"/>
                <a:cs typeface="Times New Roman" panose="02020603050405020304" pitchFamily="18" charset="0"/>
              </a:rPr>
              <a:t>  </a:t>
            </a:r>
          </a:p>
        </p:txBody>
      </p:sp>
      <p:pic>
        <p:nvPicPr>
          <p:cNvPr id="4098" name="Picture 2" descr="Even profane-water couldn’t save Mir Jafa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073" y="2160589"/>
            <a:ext cx="3228109" cy="3464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5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886690"/>
            <a:ext cx="8520544" cy="1002146"/>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BATTLE OF PLASSEY</a:t>
            </a:r>
            <a:endParaRPr lang="en-US" sz="3200" dirty="0">
              <a:solidFill>
                <a:srgbClr val="C00000"/>
              </a:solidFill>
            </a:endParaRPr>
          </a:p>
        </p:txBody>
      </p:sp>
      <p:sp>
        <p:nvSpPr>
          <p:cNvPr id="3" name="Content Placeholder 2"/>
          <p:cNvSpPr>
            <a:spLocks noGrp="1"/>
          </p:cNvSpPr>
          <p:nvPr>
            <p:ph idx="1"/>
          </p:nvPr>
        </p:nvSpPr>
        <p:spPr>
          <a:xfrm>
            <a:off x="374073" y="2160589"/>
            <a:ext cx="5292437" cy="3880773"/>
          </a:xfrm>
        </p:spPr>
        <p:txBody>
          <a:bodyPr>
            <a:normAutofit/>
          </a:bodyPr>
          <a:lstStyle/>
          <a:p>
            <a:pPr lvl="0" algn="just">
              <a:spcBef>
                <a:spcPts val="0"/>
              </a:spcBef>
            </a:pP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Battle of Plassey was fought on 23rd June 1757 in the </a:t>
            </a:r>
            <a:r>
              <a:rPr lang="en-US" dirty="0" err="1">
                <a:solidFill>
                  <a:schemeClr val="tx1"/>
                </a:solidFill>
                <a:latin typeface="Times New Roman" panose="02020603050405020304" pitchFamily="18" charset="0"/>
                <a:cs typeface="Times New Roman" panose="02020603050405020304" pitchFamily="18" charset="0"/>
              </a:rPr>
              <a:t>Palashi</a:t>
            </a:r>
            <a:r>
              <a:rPr lang="en-US" dirty="0">
                <a:solidFill>
                  <a:schemeClr val="tx1"/>
                </a:solidFill>
                <a:latin typeface="Times New Roman" panose="02020603050405020304" pitchFamily="18" charset="0"/>
                <a:cs typeface="Times New Roman" panose="02020603050405020304" pitchFamily="18" charset="0"/>
              </a:rPr>
              <a:t> region of Bengal. </a:t>
            </a:r>
          </a:p>
          <a:p>
            <a:pPr lvl="0" algn="just">
              <a:spcBef>
                <a:spcPts val="0"/>
              </a:spcBef>
            </a:pPr>
            <a:r>
              <a:rPr lang="en-US" dirty="0">
                <a:solidFill>
                  <a:schemeClr val="tx1"/>
                </a:solidFill>
                <a:latin typeface="Times New Roman" panose="02020603050405020304" pitchFamily="18" charset="0"/>
                <a:cs typeface="Times New Roman" panose="02020603050405020304" pitchFamily="18" charset="0"/>
              </a:rPr>
              <a:t>The 50,000 soldiers in the army of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Bengal with French troops on their side </a:t>
            </a:r>
          </a:p>
          <a:p>
            <a:pPr algn="just">
              <a:spcBef>
                <a:spcPts val="0"/>
              </a:spcBef>
            </a:pPr>
            <a:r>
              <a:rPr lang="en-US" dirty="0">
                <a:solidFill>
                  <a:schemeClr val="tx1"/>
                </a:solidFill>
                <a:latin typeface="Times New Roman" panose="02020603050405020304" pitchFamily="18" charset="0"/>
                <a:cs typeface="Times New Roman" panose="02020603050405020304" pitchFamily="18" charset="0"/>
              </a:rPr>
              <a:t>severely outnumbered the British army which had around 3000 soldiers.</a:t>
            </a:r>
          </a:p>
          <a:p>
            <a:pPr lvl="0" algn="just">
              <a:spcBef>
                <a:spcPts val="0"/>
              </a:spcBef>
            </a:pPr>
            <a:r>
              <a:rPr lang="en-US" dirty="0">
                <a:solidFill>
                  <a:schemeClr val="tx1"/>
                </a:solidFill>
                <a:latin typeface="Times New Roman" panose="02020603050405020304" pitchFamily="18" charset="0"/>
                <a:cs typeface="Times New Roman" panose="02020603050405020304" pitchFamily="18" charset="0"/>
              </a:rPr>
              <a:t>However, the conspiracy of Robert Clive and the subsequent betrayal by Mir </a:t>
            </a:r>
            <a:r>
              <a:rPr lang="en-US" dirty="0" err="1">
                <a:solidFill>
                  <a:schemeClr val="tx1"/>
                </a:solidFill>
                <a:latin typeface="Times New Roman" panose="02020603050405020304" pitchFamily="18" charset="0"/>
                <a:cs typeface="Times New Roman" panose="02020603050405020304" pitchFamily="18" charset="0"/>
              </a:rPr>
              <a:t>Jafar</a:t>
            </a:r>
            <a:r>
              <a:rPr lang="en-US" dirty="0">
                <a:solidFill>
                  <a:schemeClr val="tx1"/>
                </a:solidFill>
                <a:latin typeface="Times New Roman" panose="02020603050405020304" pitchFamily="18" charset="0"/>
                <a:cs typeface="Times New Roman" panose="02020603050405020304" pitchFamily="18" charset="0"/>
              </a:rPr>
              <a:t>, </a:t>
            </a:r>
          </a:p>
          <a:p>
            <a:pPr algn="just">
              <a:spcBef>
                <a:spcPts val="0"/>
              </a:spcBef>
            </a:pPr>
            <a:r>
              <a:rPr lang="en-US" dirty="0">
                <a:solidFill>
                  <a:schemeClr val="tx1"/>
                </a:solidFill>
                <a:latin typeface="Times New Roman" panose="02020603050405020304" pitchFamily="18" charset="0"/>
                <a:cs typeface="Times New Roman" panose="02020603050405020304" pitchFamily="18" charset="0"/>
              </a:rPr>
              <a:t>Rai </a:t>
            </a:r>
            <a:r>
              <a:rPr lang="en-US" dirty="0" err="1">
                <a:solidFill>
                  <a:schemeClr val="tx1"/>
                </a:solidFill>
                <a:latin typeface="Times New Roman" panose="02020603050405020304" pitchFamily="18" charset="0"/>
                <a:cs typeface="Times New Roman" panose="02020603050405020304" pitchFamily="18" charset="0"/>
              </a:rPr>
              <a:t>Durlabh</a:t>
            </a:r>
            <a:r>
              <a:rPr lang="en-US" dirty="0">
                <a:solidFill>
                  <a:schemeClr val="tx1"/>
                </a:solidFill>
                <a:latin typeface="Times New Roman" panose="02020603050405020304" pitchFamily="18" charset="0"/>
                <a:cs typeface="Times New Roman" panose="02020603050405020304" pitchFamily="18" charset="0"/>
              </a:rPr>
              <a:t> and others became the reason for the defeat of </a:t>
            </a:r>
            <a:r>
              <a:rPr lang="en-US" dirty="0" err="1">
                <a:solidFill>
                  <a:schemeClr val="tx1"/>
                </a:solidFill>
                <a:latin typeface="Times New Roman" panose="02020603050405020304" pitchFamily="18" charset="0"/>
                <a:cs typeface="Times New Roman" panose="02020603050405020304" pitchFamily="18" charset="0"/>
              </a:rPr>
              <a:t>Nawab</a:t>
            </a:r>
            <a:r>
              <a:rPr lang="en-US" dirty="0">
                <a:solidFill>
                  <a:schemeClr val="tx1"/>
                </a:solidFill>
                <a:latin typeface="Times New Roman" panose="02020603050405020304" pitchFamily="18" charset="0"/>
                <a:cs typeface="Times New Roman" panose="02020603050405020304" pitchFamily="18" charset="0"/>
              </a:rPr>
              <a:t> of Bengal </a:t>
            </a:r>
            <a:r>
              <a:rPr lang="en-US" dirty="0" err="1">
                <a:solidFill>
                  <a:schemeClr val="tx1"/>
                </a:solidFill>
                <a:latin typeface="Times New Roman" panose="02020603050405020304" pitchFamily="18" charset="0"/>
                <a:cs typeface="Times New Roman" panose="02020603050405020304" pitchFamily="18" charset="0"/>
              </a:rPr>
              <a:t>Siraj</a:t>
            </a:r>
            <a:r>
              <a:rPr lang="en-US" dirty="0">
                <a:solidFill>
                  <a:schemeClr val="tx1"/>
                </a:solidFill>
                <a:latin typeface="Times New Roman" panose="02020603050405020304" pitchFamily="18" charset="0"/>
                <a:cs typeface="Times New Roman" panose="02020603050405020304" pitchFamily="18" charset="0"/>
              </a:rPr>
              <a:t>-</a:t>
            </a:r>
            <a:r>
              <a:rPr lang="en-US" dirty="0" err="1">
                <a:solidFill>
                  <a:schemeClr val="tx1"/>
                </a:solidFill>
                <a:latin typeface="Times New Roman" panose="02020603050405020304" pitchFamily="18" charset="0"/>
                <a:cs typeface="Times New Roman" panose="02020603050405020304" pitchFamily="18" charset="0"/>
              </a:rPr>
              <a:t>Ud</a:t>
            </a:r>
            <a:r>
              <a:rPr lang="en-US" dirty="0">
                <a:solidFill>
                  <a:schemeClr val="tx1"/>
                </a:solidFill>
                <a:latin typeface="Times New Roman" panose="02020603050405020304" pitchFamily="18" charset="0"/>
                <a:cs typeface="Times New Roman" panose="02020603050405020304" pitchFamily="18" charset="0"/>
              </a:rPr>
              <a:t>-Doula in the Battle of Plassey.     </a:t>
            </a:r>
          </a:p>
          <a:p>
            <a:endParaRPr lang="en-US" dirty="0"/>
          </a:p>
        </p:txBody>
      </p:sp>
      <p:pic>
        <p:nvPicPr>
          <p:cNvPr id="4" name="Picture 2" descr="The Battle of Plassey (23rd June, 1757) - Jahangir's World Ti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054" y="2160590"/>
            <a:ext cx="3186546" cy="3699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9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51C80-DFF0-3711-A711-469FA89FFC39}"/>
              </a:ext>
            </a:extLst>
          </p:cNvPr>
          <p:cNvSpPr>
            <a:spLocks noGrp="1"/>
          </p:cNvSpPr>
          <p:nvPr>
            <p:ph type="title"/>
          </p:nvPr>
        </p:nvSpPr>
        <p:spPr>
          <a:xfrm>
            <a:off x="386388" y="678153"/>
            <a:ext cx="8901469" cy="900545"/>
          </a:xfrm>
        </p:spPr>
        <p:txBody>
          <a:bodyPr>
            <a:normAutofit/>
          </a:bodyPr>
          <a:lstStyle/>
          <a:p>
            <a:pPr algn="ctr"/>
            <a:r>
              <a:rPr lang="x-none" sz="3200" b="1" dirty="0" smtClean="0">
                <a:solidFill>
                  <a:srgbClr val="C00000"/>
                </a:solidFill>
                <a:effectLst/>
                <a:latin typeface="Times New Roman" panose="02020603050405020304" pitchFamily="18" charset="0"/>
                <a:ea typeface="Times New Roman" panose="02020603050405020304" pitchFamily="18" charset="0"/>
                <a:cs typeface="Vrinda" panose="020B0502040204020203" pitchFamily="34" charset="0"/>
              </a:rPr>
              <a:t>WHO FOUGHT IN BATTLE OF PLASSEY</a:t>
            </a:r>
            <a:endParaRPr lang="x-none" sz="3200" dirty="0">
              <a:solidFill>
                <a:srgbClr val="C00000"/>
              </a:solidFill>
            </a:endParaRPr>
          </a:p>
        </p:txBody>
      </p:sp>
      <p:sp>
        <p:nvSpPr>
          <p:cNvPr id="3" name="Content Placeholder 2">
            <a:extLst>
              <a:ext uri="{FF2B5EF4-FFF2-40B4-BE49-F238E27FC236}">
                <a16:creationId xmlns:a16="http://schemas.microsoft.com/office/drawing/2014/main" xmlns="" id="{A2AC3FFA-0FFC-D354-5933-D39EAAB39233}"/>
              </a:ext>
            </a:extLst>
          </p:cNvPr>
          <p:cNvSpPr>
            <a:spLocks noGrp="1"/>
          </p:cNvSpPr>
          <p:nvPr>
            <p:ph idx="1"/>
          </p:nvPr>
        </p:nvSpPr>
        <p:spPr>
          <a:xfrm>
            <a:off x="207818" y="1814225"/>
            <a:ext cx="5929746" cy="4046248"/>
          </a:xfrm>
        </p:spPr>
        <p:txBody>
          <a:bodyPr>
            <a:noAutofit/>
          </a:bodyPr>
          <a:lstStyle/>
          <a:p>
            <a:pPr>
              <a:lnSpc>
                <a:spcPct val="90000"/>
              </a:lnSpc>
              <a:spcBef>
                <a:spcPts val="0"/>
              </a:spcBef>
            </a:pPr>
            <a:r>
              <a:rPr lang="en-US" sz="1600" b="1" dirty="0">
                <a:solidFill>
                  <a:schemeClr val="tx1"/>
                </a:solidFill>
                <a:latin typeface="Times New Roman" panose="02020603050405020304" pitchFamily="18" charset="0"/>
                <a:cs typeface="Times New Roman" panose="02020603050405020304" pitchFamily="18" charset="0"/>
              </a:rPr>
              <a:t>1. </a:t>
            </a:r>
            <a:r>
              <a:rPr lang="en-US" sz="1600" b="1" dirty="0" err="1">
                <a:solidFill>
                  <a:schemeClr val="tx1"/>
                </a:solidFill>
                <a:latin typeface="Times New Roman" panose="02020603050405020304" pitchFamily="18" charset="0"/>
                <a:cs typeface="Times New Roman" panose="02020603050405020304" pitchFamily="18" charset="0"/>
              </a:rPr>
              <a:t>Siraj-ud-Daulah</a:t>
            </a:r>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9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The </a:t>
            </a:r>
            <a:r>
              <a:rPr lang="en-US" sz="1600" dirty="0" err="1">
                <a:solidFill>
                  <a:schemeClr val="tx1"/>
                </a:solidFill>
                <a:latin typeface="Times New Roman" panose="02020603050405020304" pitchFamily="18" charset="0"/>
                <a:cs typeface="Times New Roman" panose="02020603050405020304" pitchFamily="18" charset="0"/>
              </a:rPr>
              <a:t>Nawab</a:t>
            </a:r>
            <a:r>
              <a:rPr lang="en-US" sz="1600" dirty="0">
                <a:solidFill>
                  <a:schemeClr val="tx1"/>
                </a:solidFill>
                <a:latin typeface="Times New Roman" panose="02020603050405020304" pitchFamily="18" charset="0"/>
                <a:cs typeface="Times New Roman" panose="02020603050405020304" pitchFamily="18" charset="0"/>
              </a:rPr>
              <a:t> of Bengal was named </a:t>
            </a:r>
            <a:r>
              <a:rPr lang="en-US" sz="1600" dirty="0" err="1">
                <a:solidFill>
                  <a:schemeClr val="tx1"/>
                </a:solidFill>
                <a:latin typeface="Times New Roman" panose="02020603050405020304" pitchFamily="18" charset="0"/>
                <a:cs typeface="Times New Roman" panose="02020603050405020304" pitchFamily="18" charset="0"/>
              </a:rPr>
              <a:t>Siraj-ud-Daulah</a:t>
            </a:r>
            <a:r>
              <a:rPr lang="en-US" sz="1600" dirty="0">
                <a:solidFill>
                  <a:schemeClr val="tx1"/>
                </a:solidFill>
                <a:latin typeface="Times New Roman" panose="02020603050405020304" pitchFamily="18" charset="0"/>
                <a:cs typeface="Times New Roman" panose="02020603050405020304" pitchFamily="18" charset="0"/>
              </a:rPr>
              <a:t>. It is said that </a:t>
            </a:r>
            <a:r>
              <a:rPr lang="en-US" sz="1600" dirty="0" err="1">
                <a:solidFill>
                  <a:schemeClr val="tx1"/>
                </a:solidFill>
                <a:latin typeface="Times New Roman" panose="02020603050405020304" pitchFamily="18" charset="0"/>
                <a:cs typeface="Times New Roman" panose="02020603050405020304" pitchFamily="18" charset="0"/>
              </a:rPr>
              <a:t>Siraj-ud-Daulah</a:t>
            </a:r>
            <a:r>
              <a:rPr lang="en-US" sz="1600" dirty="0">
                <a:solidFill>
                  <a:schemeClr val="tx1"/>
                </a:solidFill>
                <a:latin typeface="Times New Roman" panose="02020603050405020304" pitchFamily="18" charset="0"/>
                <a:cs typeface="Times New Roman" panose="02020603050405020304" pitchFamily="18" charset="0"/>
              </a:rPr>
              <a:t> imprisoned 146 English people who were confined to a very small room, causing 123 of them to suffocate to death. While Calcutta was governed by the British, </a:t>
            </a:r>
            <a:r>
              <a:rPr lang="en-US" sz="1600" dirty="0" err="1">
                <a:solidFill>
                  <a:schemeClr val="tx1"/>
                </a:solidFill>
                <a:latin typeface="Times New Roman" panose="02020603050405020304" pitchFamily="18" charset="0"/>
                <a:cs typeface="Times New Roman" panose="02020603050405020304" pitchFamily="18" charset="0"/>
              </a:rPr>
              <a:t>Siraj-ud-Daulah</a:t>
            </a:r>
            <a:r>
              <a:rPr lang="en-US" sz="1600" dirty="0">
                <a:solidFill>
                  <a:schemeClr val="tx1"/>
                </a:solidFill>
                <a:latin typeface="Times New Roman" panose="02020603050405020304" pitchFamily="18" charset="0"/>
                <a:cs typeface="Times New Roman" panose="02020603050405020304" pitchFamily="18" charset="0"/>
              </a:rPr>
              <a:t> invaded and captured the English fort there.</a:t>
            </a:r>
          </a:p>
          <a:p>
            <a:pPr algn="just">
              <a:lnSpc>
                <a:spcPct val="90000"/>
              </a:lnSpc>
              <a:spcBef>
                <a:spcPts val="0"/>
              </a:spcBef>
            </a:pPr>
            <a:r>
              <a:rPr lang="en-US" sz="1600" b="1" dirty="0">
                <a:solidFill>
                  <a:schemeClr val="tx1"/>
                </a:solidFill>
                <a:latin typeface="Times New Roman" panose="02020603050405020304" pitchFamily="18" charset="0"/>
                <a:cs typeface="Times New Roman" panose="02020603050405020304" pitchFamily="18" charset="0"/>
              </a:rPr>
              <a:t>2. Robert Clive</a:t>
            </a:r>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9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The East India Company’s top commander in Bengal was Robert Clive. Robert Clive granted sanctuary to Krishna Das, the economic fugitive son of Raj </a:t>
            </a:r>
            <a:r>
              <a:rPr lang="en-US" sz="1600" dirty="0" err="1">
                <a:solidFill>
                  <a:schemeClr val="tx1"/>
                </a:solidFill>
                <a:latin typeface="Times New Roman" panose="02020603050405020304" pitchFamily="18" charset="0"/>
                <a:cs typeface="Times New Roman" panose="02020603050405020304" pitchFamily="18" charset="0"/>
              </a:rPr>
              <a:t>Vallabh</a:t>
            </a:r>
            <a:r>
              <a:rPr lang="en-US" sz="1600" dirty="0">
                <a:solidFill>
                  <a:schemeClr val="tx1"/>
                </a:solidFill>
                <a:latin typeface="Times New Roman" panose="02020603050405020304" pitchFamily="18" charset="0"/>
                <a:cs typeface="Times New Roman" panose="02020603050405020304" pitchFamily="18" charset="0"/>
              </a:rPr>
              <a:t>, disappointing the </a:t>
            </a:r>
            <a:r>
              <a:rPr lang="en-US" sz="1600" dirty="0" err="1">
                <a:solidFill>
                  <a:schemeClr val="tx1"/>
                </a:solidFill>
                <a:latin typeface="Times New Roman" panose="02020603050405020304" pitchFamily="18" charset="0"/>
                <a:cs typeface="Times New Roman" panose="02020603050405020304" pitchFamily="18" charset="0"/>
              </a:rPr>
              <a:t>Siraj-ud-Daulah</a:t>
            </a:r>
            <a:r>
              <a:rPr lang="en-US" sz="1600" dirty="0">
                <a:solidFill>
                  <a:schemeClr val="tx1"/>
                </a:solidFill>
                <a:latin typeface="Times New Roman" panose="02020603050405020304" pitchFamily="18" charset="0"/>
                <a:cs typeface="Times New Roman" panose="02020603050405020304" pitchFamily="18" charset="0"/>
              </a:rPr>
              <a:t>. He abused the East India Company’s right to commerce. He strengthened the fort at Calcutta without the </a:t>
            </a:r>
            <a:r>
              <a:rPr lang="en-US" sz="1600" dirty="0" err="1">
                <a:solidFill>
                  <a:schemeClr val="tx1"/>
                </a:solidFill>
                <a:latin typeface="Times New Roman" panose="02020603050405020304" pitchFamily="18" charset="0"/>
                <a:cs typeface="Times New Roman" panose="02020603050405020304" pitchFamily="18" charset="0"/>
              </a:rPr>
              <a:t>Nawab’s</a:t>
            </a:r>
            <a:r>
              <a:rPr lang="en-US" sz="1600" dirty="0">
                <a:solidFill>
                  <a:schemeClr val="tx1"/>
                </a:solidFill>
                <a:latin typeface="Times New Roman" panose="02020603050405020304" pitchFamily="18" charset="0"/>
                <a:cs typeface="Times New Roman" panose="02020603050405020304" pitchFamily="18" charset="0"/>
              </a:rPr>
              <a:t> consent.</a:t>
            </a:r>
          </a:p>
          <a:p>
            <a:pPr algn="just">
              <a:lnSpc>
                <a:spcPct val="90000"/>
              </a:lnSpc>
              <a:spcBef>
                <a:spcPts val="0"/>
              </a:spcBef>
            </a:pPr>
            <a:r>
              <a:rPr lang="en-US" sz="1600" b="1" dirty="0">
                <a:solidFill>
                  <a:schemeClr val="tx1"/>
                </a:solidFill>
                <a:latin typeface="Times New Roman" panose="02020603050405020304" pitchFamily="18" charset="0"/>
                <a:cs typeface="Times New Roman" panose="02020603050405020304" pitchFamily="18" charset="0"/>
              </a:rPr>
              <a:t>3. Mir </a:t>
            </a:r>
            <a:r>
              <a:rPr lang="en-US" sz="1600" b="1" dirty="0" err="1">
                <a:solidFill>
                  <a:schemeClr val="tx1"/>
                </a:solidFill>
                <a:latin typeface="Times New Roman" panose="02020603050405020304" pitchFamily="18" charset="0"/>
                <a:cs typeface="Times New Roman" panose="02020603050405020304" pitchFamily="18" charset="0"/>
              </a:rPr>
              <a:t>Jafar</a:t>
            </a:r>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90000"/>
              </a:lnSpc>
              <a:spcBef>
                <a:spcPts val="0"/>
              </a:spcBef>
            </a:pPr>
            <a:r>
              <a:rPr lang="en-US" sz="1600" dirty="0">
                <a:solidFill>
                  <a:schemeClr val="tx1"/>
                </a:solidFill>
                <a:latin typeface="Times New Roman" panose="02020603050405020304" pitchFamily="18" charset="0"/>
                <a:cs typeface="Times New Roman" panose="02020603050405020304" pitchFamily="18" charset="0"/>
              </a:rPr>
              <a:t>He was an excellent military leader for the </a:t>
            </a:r>
            <a:r>
              <a:rPr lang="en-US" sz="1600" dirty="0" err="1">
                <a:solidFill>
                  <a:schemeClr val="tx1"/>
                </a:solidFill>
                <a:latin typeface="Times New Roman" panose="02020603050405020304" pitchFamily="18" charset="0"/>
                <a:cs typeface="Times New Roman" panose="02020603050405020304" pitchFamily="18" charset="0"/>
              </a:rPr>
              <a:t>Nawabs</a:t>
            </a:r>
            <a:r>
              <a:rPr lang="en-US" sz="1600" dirty="0">
                <a:solidFill>
                  <a:schemeClr val="tx1"/>
                </a:solidFill>
                <a:latin typeface="Times New Roman" panose="02020603050405020304" pitchFamily="18" charset="0"/>
                <a:cs typeface="Times New Roman" panose="02020603050405020304" pitchFamily="18" charset="0"/>
              </a:rPr>
              <a:t>. He was bought by the East India Company to defraud </a:t>
            </a:r>
            <a:r>
              <a:rPr lang="en-US" sz="1600" dirty="0" err="1">
                <a:solidFill>
                  <a:schemeClr val="tx1"/>
                </a:solidFill>
                <a:latin typeface="Times New Roman" panose="02020603050405020304" pitchFamily="18" charset="0"/>
                <a:cs typeface="Times New Roman" panose="02020603050405020304" pitchFamily="18" charset="0"/>
              </a:rPr>
              <a:t>Siraj-ud-Daulah</a:t>
            </a:r>
            <a:r>
              <a:rPr lang="en-US" sz="1600" dirty="0">
                <a:solidFill>
                  <a:schemeClr val="tx1"/>
                </a:solidFill>
                <a:latin typeface="Times New Roman" panose="02020603050405020304" pitchFamily="18" charset="0"/>
                <a:cs typeface="Times New Roman" panose="02020603050405020304" pitchFamily="18" charset="0"/>
              </a:rPr>
              <a:t>. He planned with the East India Company to succeed as Bengal’s </a:t>
            </a:r>
            <a:r>
              <a:rPr lang="en-US" sz="1600" dirty="0" err="1">
                <a:solidFill>
                  <a:schemeClr val="tx1"/>
                </a:solidFill>
                <a:latin typeface="Times New Roman" panose="02020603050405020304" pitchFamily="18" charset="0"/>
                <a:cs typeface="Times New Roman" panose="02020603050405020304" pitchFamily="18" charset="0"/>
              </a:rPr>
              <a:t>Nawab</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10242" name="Picture 2" descr="Robert Clive (1725–1774), 1st Baron Clive of Plassey, 'Clive of India' |  Art U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735" y="2036618"/>
            <a:ext cx="2885122" cy="3574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1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3E03B-744C-7919-F28F-F2FAC6926001}"/>
              </a:ext>
            </a:extLst>
          </p:cNvPr>
          <p:cNvSpPr>
            <a:spLocks noGrp="1"/>
          </p:cNvSpPr>
          <p:nvPr>
            <p:ph type="title"/>
          </p:nvPr>
        </p:nvSpPr>
        <p:spPr/>
        <p:txBody>
          <a:bodyPr>
            <a:normAutofit/>
          </a:bodyPr>
          <a:lstStyle/>
          <a:p>
            <a:pPr algn="ctr"/>
            <a:r>
              <a:rPr lang="en-US" sz="3200" b="1" dirty="0" smtClean="0">
                <a:solidFill>
                  <a:srgbClr val="C00000"/>
                </a:solidFill>
                <a:effectLst/>
                <a:latin typeface="Times New Roman" panose="02020603050405020304" pitchFamily="18" charset="0"/>
                <a:ea typeface="Times New Roman" panose="02020603050405020304" pitchFamily="18" charset="0"/>
                <a:cs typeface="Vrinda" panose="020B0502040204020203" pitchFamily="34" charset="0"/>
              </a:rPr>
              <a:t/>
            </a:r>
            <a:br>
              <a:rPr lang="en-US" sz="3200" b="1" dirty="0" smtClean="0">
                <a:solidFill>
                  <a:srgbClr val="C00000"/>
                </a:solidFill>
                <a:effectLst/>
                <a:latin typeface="Times New Roman" panose="02020603050405020304" pitchFamily="18" charset="0"/>
                <a:ea typeface="Times New Roman" panose="02020603050405020304" pitchFamily="18" charset="0"/>
                <a:cs typeface="Vrinda" panose="020B0502040204020203" pitchFamily="34" charset="0"/>
              </a:rPr>
            </a:br>
            <a:r>
              <a:rPr lang="x-none" sz="3200" b="1" dirty="0" smtClean="0">
                <a:solidFill>
                  <a:srgbClr val="C00000"/>
                </a:solidFill>
                <a:effectLst/>
                <a:latin typeface="Times New Roman" panose="02020603050405020304" pitchFamily="18" charset="0"/>
                <a:ea typeface="Times New Roman" panose="02020603050405020304" pitchFamily="18" charset="0"/>
                <a:cs typeface="Vrinda" panose="020B0502040204020203" pitchFamily="34" charset="0"/>
              </a:rPr>
              <a:t>WHO FOUGHT IN BATTLE OF PLASSEY</a:t>
            </a:r>
            <a:endParaRPr lang="x-none" sz="3200" dirty="0"/>
          </a:p>
        </p:txBody>
      </p:sp>
      <p:sp>
        <p:nvSpPr>
          <p:cNvPr id="3" name="Content Placeholder 2">
            <a:extLst>
              <a:ext uri="{FF2B5EF4-FFF2-40B4-BE49-F238E27FC236}">
                <a16:creationId xmlns:a16="http://schemas.microsoft.com/office/drawing/2014/main" xmlns="" id="{77D22AF4-0895-0167-7275-F8E575240B32}"/>
              </a:ext>
            </a:extLst>
          </p:cNvPr>
          <p:cNvSpPr>
            <a:spLocks noGrp="1"/>
          </p:cNvSpPr>
          <p:nvPr>
            <p:ph idx="1"/>
          </p:nvPr>
        </p:nvSpPr>
        <p:spPr>
          <a:xfrm>
            <a:off x="677334" y="2160589"/>
            <a:ext cx="5557211" cy="3880773"/>
          </a:xfrm>
        </p:spPr>
        <p:txBody>
          <a:bodyPr>
            <a:normAutofit fontScale="62500" lnSpcReduction="20000"/>
          </a:bodyPr>
          <a:lstStyle/>
          <a:p>
            <a:pPr algn="just">
              <a:lnSpc>
                <a:spcPct val="110000"/>
              </a:lnSpc>
              <a:spcBef>
                <a:spcPts val="0"/>
              </a:spcBef>
            </a:pPr>
            <a:r>
              <a:rPr lang="en-US" sz="2400" b="1" dirty="0">
                <a:solidFill>
                  <a:schemeClr val="tx1"/>
                </a:solidFill>
                <a:latin typeface="Times New Roman" panose="02020603050405020304" pitchFamily="18" charset="0"/>
                <a:cs typeface="Times New Roman" panose="02020603050405020304" pitchFamily="18" charset="0"/>
              </a:rPr>
              <a:t>4. Rai </a:t>
            </a:r>
            <a:r>
              <a:rPr lang="en-US" sz="2400" b="1" dirty="0" err="1">
                <a:solidFill>
                  <a:schemeClr val="tx1"/>
                </a:solidFill>
                <a:latin typeface="Times New Roman" panose="02020603050405020304" pitchFamily="18" charset="0"/>
                <a:cs typeface="Times New Roman" panose="02020603050405020304" pitchFamily="18" charset="0"/>
              </a:rPr>
              <a:t>Durlabh</a:t>
            </a:r>
            <a:endParaRPr lang="en-US" sz="2400" dirty="0">
              <a:solidFill>
                <a:schemeClr val="tx1"/>
              </a:solidFill>
              <a:latin typeface="Times New Roman" panose="02020603050405020304" pitchFamily="18" charset="0"/>
              <a:cs typeface="Times New Roman" panose="02020603050405020304" pitchFamily="18" charset="0"/>
            </a:endParaRPr>
          </a:p>
          <a:p>
            <a:pPr algn="just">
              <a:lnSpc>
                <a:spcPct val="110000"/>
              </a:lnSpc>
              <a:spcBef>
                <a:spcPts val="0"/>
              </a:spcBef>
            </a:pPr>
            <a:r>
              <a:rPr lang="en-US" sz="2400" dirty="0">
                <a:solidFill>
                  <a:schemeClr val="tx1"/>
                </a:solidFill>
                <a:latin typeface="Times New Roman" panose="02020603050405020304" pitchFamily="18" charset="0"/>
                <a:cs typeface="Times New Roman" panose="02020603050405020304" pitchFamily="18" charset="0"/>
              </a:rPr>
              <a:t>He served as a representative in the </a:t>
            </a:r>
            <a:r>
              <a:rPr lang="en-US" sz="2400" dirty="0" err="1">
                <a:solidFill>
                  <a:schemeClr val="tx1"/>
                </a:solidFill>
                <a:latin typeface="Times New Roman" panose="02020603050405020304" pitchFamily="18" charset="0"/>
                <a:cs typeface="Times New Roman" panose="02020603050405020304" pitchFamily="18" charset="0"/>
              </a:rPr>
              <a:t>Nawab’s</a:t>
            </a:r>
            <a:r>
              <a:rPr lang="en-US" sz="2400" dirty="0">
                <a:solidFill>
                  <a:schemeClr val="tx1"/>
                </a:solidFill>
                <a:latin typeface="Times New Roman" panose="02020603050405020304" pitchFamily="18" charset="0"/>
                <a:cs typeface="Times New Roman" panose="02020603050405020304" pitchFamily="18" charset="0"/>
              </a:rPr>
              <a:t> courts. Although he joined </a:t>
            </a:r>
            <a:r>
              <a:rPr lang="en-US" sz="2400" dirty="0" err="1">
                <a:solidFill>
                  <a:schemeClr val="tx1"/>
                </a:solidFill>
                <a:latin typeface="Times New Roman" panose="02020603050405020304" pitchFamily="18" charset="0"/>
                <a:cs typeface="Times New Roman" panose="02020603050405020304" pitchFamily="18" charset="0"/>
              </a:rPr>
              <a:t>Siraj</a:t>
            </a:r>
            <a:r>
              <a:rPr lang="en-US" sz="2400" dirty="0">
                <a:solidFill>
                  <a:schemeClr val="tx1"/>
                </a:solidFill>
                <a:latin typeface="Times New Roman" panose="02020603050405020304" pitchFamily="18" charset="0"/>
                <a:cs typeface="Times New Roman" panose="02020603050405020304" pitchFamily="18" charset="0"/>
              </a:rPr>
              <a:t>-</a:t>
            </a:r>
            <a:r>
              <a:rPr lang="en-US" sz="2400" dirty="0" err="1">
                <a:solidFill>
                  <a:schemeClr val="tx1"/>
                </a:solidFill>
                <a:latin typeface="Times New Roman" panose="02020603050405020304" pitchFamily="18" charset="0"/>
                <a:cs typeface="Times New Roman" panose="02020603050405020304" pitchFamily="18" charset="0"/>
              </a:rPr>
              <a:t>ud</a:t>
            </a:r>
            <a:r>
              <a:rPr lang="en-US" sz="2400" dirty="0">
                <a:solidFill>
                  <a:schemeClr val="tx1"/>
                </a:solidFill>
                <a:latin typeface="Times New Roman" panose="02020603050405020304" pitchFamily="18" charset="0"/>
                <a:cs typeface="Times New Roman" panose="02020603050405020304" pitchFamily="18" charset="0"/>
              </a:rPr>
              <a:t>-army, </a:t>
            </a:r>
            <a:r>
              <a:rPr lang="en-US" sz="2400" dirty="0" err="1">
                <a:solidFill>
                  <a:schemeClr val="tx1"/>
                </a:solidFill>
                <a:latin typeface="Times New Roman" panose="02020603050405020304" pitchFamily="18" charset="0"/>
                <a:cs typeface="Times New Roman" panose="02020603050405020304" pitchFamily="18" charset="0"/>
              </a:rPr>
              <a:t>Daulah’s</a:t>
            </a:r>
            <a:r>
              <a:rPr lang="en-US" sz="2400" dirty="0">
                <a:solidFill>
                  <a:schemeClr val="tx1"/>
                </a:solidFill>
                <a:latin typeface="Times New Roman" panose="02020603050405020304" pitchFamily="18" charset="0"/>
                <a:cs typeface="Times New Roman" panose="02020603050405020304" pitchFamily="18" charset="0"/>
              </a:rPr>
              <a:t> he did not participate in battle, betraying </a:t>
            </a:r>
            <a:r>
              <a:rPr lang="en-US" sz="2400" dirty="0" err="1">
                <a:solidFill>
                  <a:schemeClr val="tx1"/>
                </a:solidFill>
                <a:latin typeface="Times New Roman" panose="02020603050405020304" pitchFamily="18" charset="0"/>
                <a:cs typeface="Times New Roman" panose="02020603050405020304" pitchFamily="18" charset="0"/>
              </a:rPr>
              <a:t>Siraj-ud-Daulah</a:t>
            </a:r>
            <a:r>
              <a:rPr lang="en-US" sz="2400" dirty="0">
                <a:solidFill>
                  <a:schemeClr val="tx1"/>
                </a:solidFill>
                <a:latin typeface="Times New Roman" panose="02020603050405020304" pitchFamily="18" charset="0"/>
                <a:cs typeface="Times New Roman" panose="02020603050405020304" pitchFamily="18" charset="0"/>
              </a:rPr>
              <a:t>.</a:t>
            </a:r>
          </a:p>
          <a:p>
            <a:pPr algn="just">
              <a:lnSpc>
                <a:spcPct val="110000"/>
              </a:lnSpc>
              <a:spcBef>
                <a:spcPts val="0"/>
              </a:spcBef>
            </a:pPr>
            <a:r>
              <a:rPr lang="en-US" sz="2400" b="1" dirty="0">
                <a:solidFill>
                  <a:schemeClr val="tx1"/>
                </a:solidFill>
                <a:latin typeface="Times New Roman" panose="02020603050405020304" pitchFamily="18" charset="0"/>
                <a:cs typeface="Times New Roman" panose="02020603050405020304" pitchFamily="18" charset="0"/>
              </a:rPr>
              <a:t>5. </a:t>
            </a:r>
            <a:r>
              <a:rPr lang="en-US" sz="2400" b="1" dirty="0" err="1">
                <a:solidFill>
                  <a:schemeClr val="tx1"/>
                </a:solidFill>
                <a:latin typeface="Times New Roman" panose="02020603050405020304" pitchFamily="18" charset="0"/>
                <a:cs typeface="Times New Roman" panose="02020603050405020304" pitchFamily="18" charset="0"/>
              </a:rPr>
              <a:t>Jagat</a:t>
            </a:r>
            <a:r>
              <a:rPr lang="en-US" sz="2400" b="1" dirty="0">
                <a:solidFill>
                  <a:schemeClr val="tx1"/>
                </a:solidFill>
                <a:latin typeface="Times New Roman" panose="02020603050405020304" pitchFamily="18" charset="0"/>
                <a:cs typeface="Times New Roman" panose="02020603050405020304" pitchFamily="18" charset="0"/>
              </a:rPr>
              <a:t> Seth</a:t>
            </a:r>
            <a:endParaRPr lang="en-US" sz="2400" dirty="0">
              <a:solidFill>
                <a:schemeClr val="tx1"/>
              </a:solidFill>
              <a:latin typeface="Times New Roman" panose="02020603050405020304" pitchFamily="18" charset="0"/>
              <a:cs typeface="Times New Roman" panose="02020603050405020304" pitchFamily="18" charset="0"/>
            </a:endParaRPr>
          </a:p>
          <a:p>
            <a:pPr algn="just">
              <a:lnSpc>
                <a:spcPct val="110000"/>
              </a:lnSpc>
              <a:spcBef>
                <a:spcPts val="0"/>
              </a:spcBef>
            </a:pPr>
            <a:r>
              <a:rPr lang="en-US" sz="2400" dirty="0">
                <a:solidFill>
                  <a:schemeClr val="tx1"/>
                </a:solidFill>
                <a:latin typeface="Times New Roman" panose="02020603050405020304" pitchFamily="18" charset="0"/>
                <a:cs typeface="Times New Roman" panose="02020603050405020304" pitchFamily="18" charset="0"/>
              </a:rPr>
              <a:t>He worked in finance. </a:t>
            </a:r>
            <a:r>
              <a:rPr lang="en-US" sz="2400" dirty="0" err="1">
                <a:solidFill>
                  <a:schemeClr val="tx1"/>
                </a:solidFill>
                <a:latin typeface="Times New Roman" panose="02020603050405020304" pitchFamily="18" charset="0"/>
                <a:cs typeface="Times New Roman" panose="02020603050405020304" pitchFamily="18" charset="0"/>
              </a:rPr>
              <a:t>Siraj-ud-Daulah</a:t>
            </a:r>
            <a:r>
              <a:rPr lang="en-US" sz="2400" dirty="0">
                <a:solidFill>
                  <a:schemeClr val="tx1"/>
                </a:solidFill>
                <a:latin typeface="Times New Roman" panose="02020603050405020304" pitchFamily="18" charset="0"/>
                <a:cs typeface="Times New Roman" panose="02020603050405020304" pitchFamily="18" charset="0"/>
              </a:rPr>
              <a:t> was imprisoned and then killed as a result of his participation in the conspiracy.</a:t>
            </a:r>
          </a:p>
          <a:p>
            <a:pPr algn="just">
              <a:lnSpc>
                <a:spcPct val="110000"/>
              </a:lnSpc>
              <a:spcBef>
                <a:spcPts val="0"/>
              </a:spcBef>
            </a:pPr>
            <a:r>
              <a:rPr lang="en-US" sz="2400" b="1" dirty="0">
                <a:solidFill>
                  <a:schemeClr val="tx1"/>
                </a:solidFill>
                <a:latin typeface="Times New Roman" panose="02020603050405020304" pitchFamily="18" charset="0"/>
                <a:cs typeface="Times New Roman" panose="02020603050405020304" pitchFamily="18" charset="0"/>
              </a:rPr>
              <a:t>6. </a:t>
            </a:r>
            <a:r>
              <a:rPr lang="en-US" sz="2400" b="1" dirty="0" err="1">
                <a:solidFill>
                  <a:schemeClr val="tx1"/>
                </a:solidFill>
                <a:latin typeface="Times New Roman" panose="02020603050405020304" pitchFamily="18" charset="0"/>
                <a:cs typeface="Times New Roman" panose="02020603050405020304" pitchFamily="18" charset="0"/>
              </a:rPr>
              <a:t>Urmi</a:t>
            </a:r>
            <a:r>
              <a:rPr lang="en-US" sz="2400" b="1" dirty="0">
                <a:solidFill>
                  <a:schemeClr val="tx1"/>
                </a:solidFill>
                <a:latin typeface="Times New Roman" panose="02020603050405020304" pitchFamily="18" charset="0"/>
                <a:cs typeface="Times New Roman" panose="02020603050405020304" pitchFamily="18" charset="0"/>
              </a:rPr>
              <a:t> Chand</a:t>
            </a:r>
            <a:endParaRPr lang="en-US" sz="2400" dirty="0">
              <a:solidFill>
                <a:schemeClr val="tx1"/>
              </a:solidFill>
              <a:latin typeface="Times New Roman" panose="02020603050405020304" pitchFamily="18" charset="0"/>
              <a:cs typeface="Times New Roman" panose="02020603050405020304" pitchFamily="18" charset="0"/>
            </a:endParaRPr>
          </a:p>
          <a:p>
            <a:pPr algn="just">
              <a:lnSpc>
                <a:spcPct val="110000"/>
              </a:lnSpc>
              <a:spcBef>
                <a:spcPts val="0"/>
              </a:spcBef>
            </a:pPr>
            <a:r>
              <a:rPr lang="en-US" sz="2400" dirty="0">
                <a:solidFill>
                  <a:schemeClr val="tx1"/>
                </a:solidFill>
                <a:latin typeface="Times New Roman" panose="02020603050405020304" pitchFamily="18" charset="0"/>
                <a:cs typeface="Times New Roman" panose="02020603050405020304" pitchFamily="18" charset="0"/>
              </a:rPr>
              <a:t>He was a commanding officer over Calcutta. He was in charge of signing the agreement that Clive and others negotiated before the Battle of Plassey.</a:t>
            </a:r>
          </a:p>
          <a:p>
            <a:pPr marL="0" marR="0" indent="0" algn="just">
              <a:lnSpc>
                <a:spcPct val="110000"/>
              </a:lnSpc>
              <a:spcBef>
                <a:spcPts val="0"/>
              </a:spcBef>
              <a:buNone/>
            </a:pPr>
            <a:r>
              <a:rPr lang="x-none" sz="2200" dirty="0" smtClean="0">
                <a:solidFill>
                  <a:schemeClr val="tx1"/>
                </a:solidFill>
                <a:effectLst/>
                <a:latin typeface="Times New Roman" panose="02020603050405020304" pitchFamily="18" charset="0"/>
                <a:ea typeface="Times New Roman" panose="02020603050405020304" pitchFamily="18" charset="0"/>
              </a:rPr>
              <a:t>The </a:t>
            </a:r>
            <a:r>
              <a:rPr lang="x-none" sz="2200" dirty="0">
                <a:solidFill>
                  <a:schemeClr val="tx1"/>
                </a:solidFill>
                <a:effectLst/>
                <a:latin typeface="Times New Roman" panose="02020603050405020304" pitchFamily="18" charset="0"/>
                <a:ea typeface="Times New Roman" panose="02020603050405020304" pitchFamily="18" charset="0"/>
              </a:rPr>
              <a:t>key people who betrayed Siraj-Ud-Daula during the Battle of Plassey were Mir Zafar, Rai Durlabh, Khandim Khan. In addition to them, the people who conspired against Siraj that ultimately led to his imprisonment and death were </a:t>
            </a:r>
            <a:r>
              <a:rPr lang="x-none" sz="2200" dirty="0" err="1">
                <a:solidFill>
                  <a:schemeClr val="tx1"/>
                </a:solidFill>
                <a:effectLst/>
                <a:latin typeface="Times New Roman" panose="02020603050405020304" pitchFamily="18" charset="0"/>
                <a:ea typeface="Times New Roman" panose="02020603050405020304" pitchFamily="18" charset="0"/>
              </a:rPr>
              <a:t>Manikchand</a:t>
            </a:r>
            <a:r>
              <a:rPr lang="x-none" sz="2200" dirty="0">
                <a:solidFill>
                  <a:schemeClr val="tx1"/>
                </a:solidFill>
                <a:effectLst/>
                <a:latin typeface="Times New Roman" panose="02020603050405020304" pitchFamily="18" charset="0"/>
                <a:ea typeface="Times New Roman" panose="02020603050405020304" pitchFamily="18" charset="0"/>
              </a:rPr>
              <a:t>, </a:t>
            </a:r>
            <a:r>
              <a:rPr lang="x-none" sz="2200" dirty="0" err="1">
                <a:solidFill>
                  <a:schemeClr val="tx1"/>
                </a:solidFill>
                <a:effectLst/>
                <a:latin typeface="Times New Roman" panose="02020603050405020304" pitchFamily="18" charset="0"/>
                <a:ea typeface="Times New Roman" panose="02020603050405020304" pitchFamily="18" charset="0"/>
              </a:rPr>
              <a:t>Aminchand</a:t>
            </a:r>
            <a:r>
              <a:rPr lang="x-none" sz="2200" dirty="0">
                <a:solidFill>
                  <a:schemeClr val="tx1"/>
                </a:solidFill>
                <a:effectLst/>
                <a:latin typeface="Times New Roman" panose="02020603050405020304" pitchFamily="18" charset="0"/>
                <a:ea typeface="Times New Roman" panose="02020603050405020304" pitchFamily="18" charset="0"/>
              </a:rPr>
              <a:t> and Jagat Seth. </a:t>
            </a:r>
          </a:p>
          <a:p>
            <a:pPr marL="0" marR="0" indent="0" algn="just">
              <a:lnSpc>
                <a:spcPct val="110000"/>
              </a:lnSpc>
              <a:spcBef>
                <a:spcPts val="0"/>
              </a:spcBef>
              <a:buNone/>
            </a:pPr>
            <a:r>
              <a:rPr lang="x-none" sz="2200" dirty="0" smtClean="0">
                <a:solidFill>
                  <a:schemeClr val="tx1"/>
                </a:solidFill>
                <a:effectLst/>
                <a:latin typeface="Times New Roman" panose="02020603050405020304" pitchFamily="18" charset="0"/>
                <a:ea typeface="Times New Roman" panose="02020603050405020304" pitchFamily="18" charset="0"/>
              </a:rPr>
              <a:t>The </a:t>
            </a:r>
            <a:r>
              <a:rPr lang="x-none" sz="2200" dirty="0">
                <a:solidFill>
                  <a:schemeClr val="tx1"/>
                </a:solidFill>
                <a:effectLst/>
                <a:latin typeface="Times New Roman" panose="02020603050405020304" pitchFamily="18" charset="0"/>
                <a:ea typeface="Times New Roman" panose="02020603050405020304" pitchFamily="18" charset="0"/>
              </a:rPr>
              <a:t>two people who remained loyal to Siraj-Ud-Daula were </a:t>
            </a:r>
            <a:r>
              <a:rPr lang="x-none" sz="2200" b="1" dirty="0">
                <a:solidFill>
                  <a:schemeClr val="tx1"/>
                </a:solidFill>
                <a:effectLst/>
                <a:latin typeface="Times New Roman" panose="02020603050405020304" pitchFamily="18" charset="0"/>
                <a:ea typeface="Times New Roman" panose="02020603050405020304" pitchFamily="18" charset="0"/>
              </a:rPr>
              <a:t>Mir Madan and Mohanlal.</a:t>
            </a:r>
            <a:endParaRPr lang="x-none" sz="2200" dirty="0">
              <a:solidFill>
                <a:schemeClr val="tx1"/>
              </a:solidFill>
              <a:effectLst/>
              <a:latin typeface="Times New Roman" panose="02020603050405020304" pitchFamily="18" charset="0"/>
              <a:ea typeface="Times New Roman" panose="02020603050405020304" pitchFamily="18" charset="0"/>
            </a:endParaRPr>
          </a:p>
          <a:p>
            <a:endParaRPr lang="x-none" dirty="0"/>
          </a:p>
        </p:txBody>
      </p:sp>
      <p:pic>
        <p:nvPicPr>
          <p:cNvPr id="5" name="Picture 4"/>
          <p:cNvPicPr>
            <a:picLocks noChangeAspect="1"/>
          </p:cNvPicPr>
          <p:nvPr/>
        </p:nvPicPr>
        <p:blipFill>
          <a:blip r:embed="rId2"/>
          <a:stretch>
            <a:fillRect/>
          </a:stretch>
        </p:blipFill>
        <p:spPr>
          <a:xfrm>
            <a:off x="6400800" y="2160589"/>
            <a:ext cx="2873202" cy="3602902"/>
          </a:xfrm>
          <a:prstGeom prst="rect">
            <a:avLst/>
          </a:prstGeom>
        </p:spPr>
      </p:pic>
    </p:spTree>
    <p:extLst>
      <p:ext uri="{BB962C8B-B14F-4D97-AF65-F5344CB8AC3E}">
        <p14:creationId xmlns:p14="http://schemas.microsoft.com/office/powerpoint/2010/main" val="3039227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90882C-66EB-3079-209A-F6CA691363DA}"/>
              </a:ext>
            </a:extLst>
          </p:cNvPr>
          <p:cNvSpPr>
            <a:spLocks noGrp="1"/>
          </p:cNvSpPr>
          <p:nvPr>
            <p:ph type="title"/>
          </p:nvPr>
        </p:nvSpPr>
        <p:spPr>
          <a:xfrm>
            <a:off x="677334" y="609600"/>
            <a:ext cx="8596668" cy="983673"/>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BATTLE OF PLASSEY RESULT</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4726136-022A-C9E3-6575-9B559771D31E}"/>
              </a:ext>
            </a:extLst>
          </p:cNvPr>
          <p:cNvSpPr>
            <a:spLocks noGrp="1"/>
          </p:cNvSpPr>
          <p:nvPr>
            <p:ph idx="1"/>
          </p:nvPr>
        </p:nvSpPr>
        <p:spPr>
          <a:xfrm>
            <a:off x="207818" y="1703389"/>
            <a:ext cx="4987637" cy="3880773"/>
          </a:xfrm>
        </p:spPr>
        <p:txBody>
          <a:bodyPr>
            <a:normAutofit fontScale="85000" lnSpcReduction="10000"/>
          </a:bodyPr>
          <a:lstStyle/>
          <a:p>
            <a:pPr algn="just"/>
            <a:r>
              <a:rPr lang="en-US" sz="2000" dirty="0" smtClean="0">
                <a:solidFill>
                  <a:schemeClr val="tx1"/>
                </a:solidFill>
                <a:latin typeface="Times New Roman" panose="02020603050405020304" pitchFamily="18" charset="0"/>
                <a:cs typeface="Times New Roman" panose="02020603050405020304" pitchFamily="18" charset="0"/>
              </a:rPr>
              <a:t>The </a:t>
            </a:r>
            <a:r>
              <a:rPr lang="en-US" sz="2000" dirty="0">
                <a:solidFill>
                  <a:schemeClr val="tx1"/>
                </a:solidFill>
                <a:latin typeface="Times New Roman" panose="02020603050405020304" pitchFamily="18" charset="0"/>
                <a:cs typeface="Times New Roman" panose="02020603050405020304" pitchFamily="18" charset="0"/>
              </a:rPr>
              <a:t>British Company’s colonialization of India began with the Battle of Plassey. By installing puppet </a:t>
            </a:r>
            <a:r>
              <a:rPr lang="en-US" sz="2000" dirty="0" err="1">
                <a:solidFill>
                  <a:schemeClr val="tx1"/>
                </a:solidFill>
                <a:latin typeface="Times New Roman" panose="02020603050405020304" pitchFamily="18" charset="0"/>
                <a:cs typeface="Times New Roman" panose="02020603050405020304" pitchFamily="18" charset="0"/>
              </a:rPr>
              <a:t>Nawab</a:t>
            </a:r>
            <a:r>
              <a:rPr lang="en-US" sz="2000" dirty="0">
                <a:solidFill>
                  <a:schemeClr val="tx1"/>
                </a:solidFill>
                <a:latin typeface="Times New Roman" panose="02020603050405020304" pitchFamily="18" charset="0"/>
                <a:cs typeface="Times New Roman" panose="02020603050405020304" pitchFamily="18" charset="0"/>
              </a:rPr>
              <a:t> Mir </a:t>
            </a:r>
            <a:r>
              <a:rPr lang="en-US" sz="2000" dirty="0" err="1">
                <a:solidFill>
                  <a:schemeClr val="tx1"/>
                </a:solidFill>
                <a:latin typeface="Times New Roman" panose="02020603050405020304" pitchFamily="18" charset="0"/>
                <a:cs typeface="Times New Roman" panose="02020603050405020304" pitchFamily="18" charset="0"/>
              </a:rPr>
              <a:t>Jafar</a:t>
            </a:r>
            <a:r>
              <a:rPr lang="en-US" sz="2000" dirty="0">
                <a:solidFill>
                  <a:schemeClr val="tx1"/>
                </a:solidFill>
                <a:latin typeface="Times New Roman" panose="02020603050405020304" pitchFamily="18" charset="0"/>
                <a:cs typeface="Times New Roman" panose="02020603050405020304" pitchFamily="18" charset="0"/>
              </a:rPr>
              <a:t> on the throne of Bengal, the British Company indirectly consolidated its political authority over Bengal. Bengal was used as a springboard by the British Company to carry out his imperial ambitions.</a:t>
            </a:r>
          </a:p>
          <a:p>
            <a:pPr algn="just"/>
            <a:r>
              <a:rPr lang="en-US" sz="2000" dirty="0">
                <a:solidFill>
                  <a:schemeClr val="tx1"/>
                </a:solidFill>
                <a:latin typeface="Times New Roman" panose="02020603050405020304" pitchFamily="18" charset="0"/>
                <a:cs typeface="Times New Roman" panose="02020603050405020304" pitchFamily="18" charset="0"/>
              </a:rPr>
              <a:t>The theft of riches began with theft, followed by the abuse of privileges, etc. The British Company received the </a:t>
            </a:r>
            <a:r>
              <a:rPr lang="en-US" sz="2000" dirty="0" err="1">
                <a:solidFill>
                  <a:schemeClr val="tx1"/>
                </a:solidFill>
                <a:latin typeface="Times New Roman" panose="02020603050405020304" pitchFamily="18" charset="0"/>
                <a:cs typeface="Times New Roman" panose="02020603050405020304" pitchFamily="18" charset="0"/>
              </a:rPr>
              <a:t>Diwani</a:t>
            </a:r>
            <a:r>
              <a:rPr lang="en-US" sz="2000" dirty="0">
                <a:solidFill>
                  <a:schemeClr val="tx1"/>
                </a:solidFill>
                <a:latin typeface="Times New Roman" panose="02020603050405020304" pitchFamily="18" charset="0"/>
                <a:cs typeface="Times New Roman" panose="02020603050405020304" pitchFamily="18" charset="0"/>
              </a:rPr>
              <a:t> right 25 (twenty-five) </a:t>
            </a:r>
            <a:r>
              <a:rPr lang="en-US" sz="2000" dirty="0" err="1">
                <a:solidFill>
                  <a:schemeClr val="tx1"/>
                </a:solidFill>
                <a:latin typeface="Times New Roman" panose="02020603050405020304" pitchFamily="18" charset="0"/>
                <a:cs typeface="Times New Roman" panose="02020603050405020304" pitchFamily="18" charset="0"/>
              </a:rPr>
              <a:t>paragana</a:t>
            </a:r>
            <a:r>
              <a:rPr lang="en-US" sz="2000" dirty="0">
                <a:solidFill>
                  <a:schemeClr val="tx1"/>
                </a:solidFill>
                <a:latin typeface="Times New Roman" panose="02020603050405020304" pitchFamily="18" charset="0"/>
                <a:cs typeface="Times New Roman" panose="02020603050405020304" pitchFamily="18" charset="0"/>
              </a:rPr>
              <a:t> from Mir </a:t>
            </a:r>
            <a:r>
              <a:rPr lang="en-US" sz="2000" dirty="0" err="1">
                <a:solidFill>
                  <a:schemeClr val="tx1"/>
                </a:solidFill>
                <a:latin typeface="Times New Roman" panose="02020603050405020304" pitchFamily="18" charset="0"/>
                <a:cs typeface="Times New Roman" panose="02020603050405020304" pitchFamily="18" charset="0"/>
              </a:rPr>
              <a:t>Jafar</a:t>
            </a:r>
            <a:r>
              <a:rPr lang="en-US" sz="2000" dirty="0">
                <a:solidFill>
                  <a:schemeClr val="tx1"/>
                </a:solidFill>
                <a:latin typeface="Times New Roman" panose="02020603050405020304" pitchFamily="18" charset="0"/>
                <a:cs typeface="Times New Roman" panose="02020603050405020304" pitchFamily="18" charset="0"/>
              </a:rPr>
              <a:t>. And now the British Company would benefit from the revenue from this area. Lord Clive and other British officers received enormous financial rewards from Mir </a:t>
            </a:r>
            <a:r>
              <a:rPr lang="en-US" sz="2000" dirty="0" err="1">
                <a:solidFill>
                  <a:schemeClr val="tx1"/>
                </a:solidFill>
                <a:latin typeface="Times New Roman" panose="02020603050405020304" pitchFamily="18" charset="0"/>
                <a:cs typeface="Times New Roman" panose="02020603050405020304" pitchFamily="18" charset="0"/>
              </a:rPr>
              <a:t>Jafar</a:t>
            </a:r>
            <a:r>
              <a:rPr lang="en-US" sz="2000" dirty="0">
                <a:solidFill>
                  <a:schemeClr val="tx1"/>
                </a:solidFill>
                <a:latin typeface="Times New Roman" panose="02020603050405020304" pitchFamily="18" charset="0"/>
                <a:cs typeface="Times New Roman" panose="02020603050405020304" pitchFamily="18" charset="0"/>
              </a:rPr>
              <a:t> in addition to him.</a:t>
            </a:r>
          </a:p>
          <a:p>
            <a:endParaRPr lang="x-none" dirty="0"/>
          </a:p>
        </p:txBody>
      </p:sp>
      <p:pic>
        <p:nvPicPr>
          <p:cNvPr id="5122" name="Picture 2" descr="Plassey 1757 hi-res stock photography and images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703389"/>
            <a:ext cx="3912292" cy="3783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30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10575</TotalTime>
  <Words>2751</Words>
  <Application>Microsoft Office PowerPoint</Application>
  <PresentationFormat>Widescreen</PresentationFormat>
  <Paragraphs>117</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Bangla MN</vt:lpstr>
      <vt:lpstr>Britannic Bold</vt:lpstr>
      <vt:lpstr>Calibri</vt:lpstr>
      <vt:lpstr>Franklin Gothic Book</vt:lpstr>
      <vt:lpstr>Times New Roman</vt:lpstr>
      <vt:lpstr>Trebuchet MS</vt:lpstr>
      <vt:lpstr>Vrinda</vt:lpstr>
      <vt:lpstr>Wingdings</vt:lpstr>
      <vt:lpstr>Wingdings 3</vt:lpstr>
      <vt:lpstr>Facet</vt:lpstr>
      <vt:lpstr>PowerPoint Presentation</vt:lpstr>
      <vt:lpstr>THE RULE OF THE NAWABS (1727-1757 A.D.) </vt:lpstr>
      <vt:lpstr> THE RULE OF THE NAWABS (1727-1757 A.D.) </vt:lpstr>
      <vt:lpstr> BATTLE OF PLASSEY BACKGROUND</vt:lpstr>
      <vt:lpstr> BATTLE OF PLASSEY BACKGROUND</vt:lpstr>
      <vt:lpstr>BATTLE OF PLASSEY</vt:lpstr>
      <vt:lpstr>WHO FOUGHT IN BATTLE OF PLASSEY</vt:lpstr>
      <vt:lpstr> WHO FOUGHT IN BATTLE OF PLASSEY</vt:lpstr>
      <vt:lpstr> BATTLE OF PLASSEY RESULT</vt:lpstr>
      <vt:lpstr> BATTLE OF PLASSEY RESULT</vt:lpstr>
      <vt:lpstr> BATTLE OF PLASSEY SIGNIFICANCE </vt:lpstr>
      <vt:lpstr> BATTLE OF PLASSEY SIGNIFICANCE</vt:lpstr>
      <vt:lpstr> BATTLE OF BUXAR </vt:lpstr>
      <vt:lpstr> BATTLE OF BUXAR</vt:lpstr>
      <vt:lpstr> BATTLE OF BUXAR BACKGROUND </vt:lpstr>
      <vt:lpstr> BATTLE OF BUXAR BACKGROUND</vt:lpstr>
      <vt:lpstr> BATTLE OF BUXAR CAUSES </vt:lpstr>
      <vt:lpstr> BATTLE OF BUXAR CAUSES</vt:lpstr>
      <vt:lpstr> BATTLE OF BUXAR CAUSES</vt:lpstr>
      <vt:lpstr> BATTLE OF BUXAR COURSE OF WAR </vt:lpstr>
      <vt:lpstr>BATTLE OF BUXAR WAS FOUGHT BETWEEN</vt:lpstr>
      <vt:lpstr> BATTLE OF BUXAR SIGNIFICANCE </vt:lpstr>
      <vt:lpstr> BATTLE OF BUXAR IMPACT </vt:lpstr>
      <vt:lpstr> BATTLE OF BUXAR IMPACT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881</cp:revision>
  <cp:lastPrinted>2022-07-04T14:13:00Z</cp:lastPrinted>
  <dcterms:created xsi:type="dcterms:W3CDTF">2017-10-14T17:55:41Z</dcterms:created>
  <dcterms:modified xsi:type="dcterms:W3CDTF">2023-10-12T17:52:16Z</dcterms:modified>
</cp:coreProperties>
</file>